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1"/>
  </p:notesMasterIdLst>
  <p:sldIdLst>
    <p:sldId id="256" r:id="rId2"/>
    <p:sldId id="313" r:id="rId3"/>
    <p:sldId id="314" r:id="rId4"/>
    <p:sldId id="315" r:id="rId5"/>
    <p:sldId id="325" r:id="rId6"/>
    <p:sldId id="318" r:id="rId7"/>
    <p:sldId id="317" r:id="rId8"/>
    <p:sldId id="319" r:id="rId9"/>
    <p:sldId id="330" r:id="rId10"/>
    <p:sldId id="257" r:id="rId11"/>
    <p:sldId id="322" r:id="rId12"/>
    <p:sldId id="320" r:id="rId13"/>
    <p:sldId id="321" r:id="rId14"/>
    <p:sldId id="269" r:id="rId15"/>
    <p:sldId id="323" r:id="rId16"/>
    <p:sldId id="324" r:id="rId17"/>
    <p:sldId id="297" r:id="rId18"/>
    <p:sldId id="299" r:id="rId19"/>
    <p:sldId id="301" r:id="rId20"/>
    <p:sldId id="302" r:id="rId21"/>
    <p:sldId id="328" r:id="rId22"/>
    <p:sldId id="329" r:id="rId23"/>
    <p:sldId id="326" r:id="rId24"/>
    <p:sldId id="303" r:id="rId25"/>
    <p:sldId id="304" r:id="rId26"/>
    <p:sldId id="305" r:id="rId27"/>
    <p:sldId id="331" r:id="rId28"/>
    <p:sldId id="316" r:id="rId29"/>
    <p:sldId id="308" r:id="rId3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 initials="A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00" autoAdjust="0"/>
    <p:restoredTop sz="94589" autoAdjust="0"/>
  </p:normalViewPr>
  <p:slideViewPr>
    <p:cSldViewPr>
      <p:cViewPr>
        <p:scale>
          <a:sx n="100" d="100"/>
          <a:sy n="100" d="100"/>
        </p:scale>
        <p:origin x="-1860" y="-480"/>
      </p:cViewPr>
      <p:guideLst>
        <p:guide orient="horz" pos="2160"/>
        <p:guide pos="2880"/>
      </p:guideLst>
    </p:cSldViewPr>
  </p:slideViewPr>
  <p:outlineViewPr>
    <p:cViewPr>
      <p:scale>
        <a:sx n="33" d="100"/>
        <a:sy n="33" d="100"/>
      </p:scale>
      <p:origin x="0" y="7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83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nl-NL"/>
  <c:chart>
    <c:autoTitleDeleted val="1"/>
    <c:view3D>
      <c:rotX val="30"/>
      <c:perspective val="30"/>
    </c:view3D>
    <c:plotArea>
      <c:layout/>
      <c:pie3DChart>
        <c:varyColors val="1"/>
        <c:ser>
          <c:idx val="0"/>
          <c:order val="0"/>
          <c:explosion val="36"/>
          <c:dPt>
            <c:idx val="0"/>
            <c:spPr>
              <a:solidFill>
                <a:srgbClr val="FF0000"/>
              </a:solidFill>
            </c:spPr>
          </c:dPt>
          <c:dPt>
            <c:idx val="1"/>
            <c:spPr>
              <a:solidFill>
                <a:srgbClr val="C00000"/>
              </a:solidFill>
            </c:spPr>
          </c:dPt>
          <c:dPt>
            <c:idx val="2"/>
            <c:spPr>
              <a:solidFill>
                <a:schemeClr val="tx2">
                  <a:lumMod val="60000"/>
                  <a:lumOff val="40000"/>
                </a:schemeClr>
              </a:solidFill>
            </c:spPr>
          </c:dPt>
          <c:dPt>
            <c:idx val="3"/>
            <c:spPr>
              <a:solidFill>
                <a:schemeClr val="accent6">
                  <a:lumMod val="75000"/>
                </a:schemeClr>
              </a:solidFill>
            </c:spPr>
          </c:dPt>
          <c:dPt>
            <c:idx val="4"/>
            <c:spPr>
              <a:solidFill>
                <a:srgbClr val="FFFF00"/>
              </a:solidFill>
            </c:spPr>
          </c:dPt>
          <c:dPt>
            <c:idx val="5"/>
            <c:spPr>
              <a:solidFill>
                <a:schemeClr val="accent3">
                  <a:lumMod val="75000"/>
                </a:schemeClr>
              </a:solidFill>
            </c:spPr>
          </c:dPt>
          <c:dLbls>
            <c:txPr>
              <a:bodyPr/>
              <a:lstStyle/>
              <a:p>
                <a:pPr>
                  <a:defRPr>
                    <a:solidFill>
                      <a:schemeClr val="bg1"/>
                    </a:solidFill>
                  </a:defRPr>
                </a:pPr>
                <a:endParaRPr lang="nl-NL"/>
              </a:p>
            </c:txPr>
            <c:showVal val="1"/>
            <c:showCatName val="1"/>
            <c:showLeaderLines val="1"/>
          </c:dLbls>
          <c:cat>
            <c:strRef>
              <c:f>'Pie ijzeroer'!$A$1:$A$7</c:f>
              <c:strCache>
                <c:ptCount val="7"/>
                <c:pt idx="0">
                  <c:v>FeO3</c:v>
                </c:pt>
                <c:pt idx="1">
                  <c:v>Aluminium</c:v>
                </c:pt>
                <c:pt idx="2">
                  <c:v>water</c:v>
                </c:pt>
                <c:pt idx="3">
                  <c:v>organische stof</c:v>
                </c:pt>
                <c:pt idx="4">
                  <c:v>silikaat</c:v>
                </c:pt>
                <c:pt idx="5">
                  <c:v>P2O5</c:v>
                </c:pt>
                <c:pt idx="6">
                  <c:v>overige</c:v>
                </c:pt>
              </c:strCache>
            </c:strRef>
          </c:cat>
          <c:val>
            <c:numRef>
              <c:f>'Pie ijzeroer'!$B$1:$B$7</c:f>
              <c:numCache>
                <c:formatCode>0%</c:formatCode>
                <c:ptCount val="7"/>
                <c:pt idx="0">
                  <c:v>0.52</c:v>
                </c:pt>
                <c:pt idx="1">
                  <c:v>1.0000000000000012E-2</c:v>
                </c:pt>
                <c:pt idx="2">
                  <c:v>8.0000000000000099E-2</c:v>
                </c:pt>
                <c:pt idx="3">
                  <c:v>2.0000000000000025E-2</c:v>
                </c:pt>
                <c:pt idx="4">
                  <c:v>0.28000000000000008</c:v>
                </c:pt>
                <c:pt idx="5">
                  <c:v>3.0000000000000034E-2</c:v>
                </c:pt>
                <c:pt idx="6">
                  <c:v>6.0000000000000039E-2</c:v>
                </c:pt>
              </c:numCache>
            </c:numRef>
          </c:val>
        </c:ser>
        <c:dLbls>
          <c:showVal val="1"/>
          <c:showCatName val="1"/>
        </c:dLbls>
      </c:pie3DChart>
    </c:plotArea>
    <c:plotVisOnly val="1"/>
  </c:chart>
  <c:spPr>
    <a:ln w="12700">
      <a:solidFill>
        <a:schemeClr val="bg1"/>
      </a:solidFill>
    </a:ln>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0.59849</cdr:x>
      <cdr:y>0.79</cdr:y>
    </cdr:from>
    <cdr:to>
      <cdr:x>0.98425</cdr:x>
      <cdr:y>1</cdr:y>
    </cdr:to>
    <cdr:sp macro="" textlink="">
      <cdr:nvSpPr>
        <cdr:cNvPr id="2" name="Tekstvak 1"/>
        <cdr:cNvSpPr txBox="1"/>
      </cdr:nvSpPr>
      <cdr:spPr>
        <a:xfrm xmlns:a="http://schemas.openxmlformats.org/drawingml/2006/main">
          <a:off x="2736304" y="2448272"/>
          <a:ext cx="1763688"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nl-NL" sz="1100" dirty="0" smtClean="0"/>
        </a:p>
        <a:p xmlns:a="http://schemas.openxmlformats.org/drawingml/2006/main">
          <a:endParaRPr lang="nl-NL" sz="1000" dirty="0" smtClean="0"/>
        </a:p>
        <a:p xmlns:a="http://schemas.openxmlformats.org/drawingml/2006/main">
          <a:r>
            <a:rPr lang="nl-NL" sz="1000" dirty="0" smtClean="0"/>
            <a:t>bron: Wikipedia “ijzeroer”</a:t>
          </a:r>
          <a:endParaRPr lang="nl-NL"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08E8E-2058-4BB9-A216-F5E59B043411}" type="datetimeFigureOut">
              <a:rPr lang="nl-NL" smtClean="0"/>
              <a:pPr/>
              <a:t>13-11-2012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D4242-F798-4727-9087-9BDF5128EB2B}"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smtClean="0"/>
              <a:t>Paleo-ecologie</a:t>
            </a:r>
            <a:r>
              <a:rPr lang="nl-NL" dirty="0" smtClean="0"/>
              <a:t> en</a:t>
            </a:r>
            <a:r>
              <a:rPr lang="nl-NL" baseline="0" dirty="0" smtClean="0"/>
              <a:t> de betekenis voor natuurontwikkeling en het vaststellen van </a:t>
            </a:r>
            <a:r>
              <a:rPr lang="nl-NL" baseline="0" dirty="0" err="1" smtClean="0"/>
              <a:t>KRW-doelen</a:t>
            </a:r>
            <a:r>
              <a:rPr lang="nl-NL" baseline="0" dirty="0" smtClean="0"/>
              <a:t>. De presentatie komt tot u door Alexander Klink, werkzaam bij hydrobiologisch </a:t>
            </a:r>
            <a:r>
              <a:rPr lang="nl-NL" baseline="0" dirty="0" err="1" smtClean="0"/>
              <a:t>adviesburo</a:t>
            </a:r>
            <a:r>
              <a:rPr lang="nl-NL" baseline="0" dirty="0" smtClean="0"/>
              <a:t> Klink</a:t>
            </a:r>
            <a:endParaRPr lang="nl-NL" dirty="0" smtClean="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Van eendagsvliegen blijven</a:t>
            </a:r>
            <a:r>
              <a:rPr lang="nl-NL" baseline="0" dirty="0" smtClean="0"/>
              <a:t> alleen de kaken over. Deze zijn zo specifiek dat determinatie tot op soort vaak mogelijk is. Voorwaarde is wel een goede vergelijkingscollectie van de complete soorten.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relatief</a:t>
            </a:r>
            <a:r>
              <a:rPr lang="nl-NL" baseline="0" dirty="0" smtClean="0"/>
              <a:t> onbekende groep vormen de Elmidae. Kevers die, in tegenstelling tot andere waterkevers, hun zuurstof uit het water halen en daardoor erg gevoelig zijn voor vervuiling. Reden dat veel soorten al meer dan een eeuw geleden uit Nederland zijn verdwenen. Hier aangegeven met een zwart kader. In oude rivierafzettingen zijn ze vaak talrijk.</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Kokerjuffers</a:t>
            </a:r>
            <a:r>
              <a:rPr lang="nl-NL" baseline="0" dirty="0" smtClean="0"/>
              <a:t> zijn te determineren aan hun </a:t>
            </a:r>
            <a:r>
              <a:rPr lang="nl-NL" baseline="0" dirty="0" err="1" smtClean="0"/>
              <a:t>frontoclypeus</a:t>
            </a:r>
            <a:r>
              <a:rPr lang="nl-NL" baseline="0" dirty="0" smtClean="0"/>
              <a:t>, een driehoekige plaat die de linker en rechter kophelft met elkaar verbindt. Linksboven de, in </a:t>
            </a:r>
          </a:p>
          <a:p>
            <a:r>
              <a:rPr lang="nl-NL" baseline="0" dirty="0" smtClean="0"/>
              <a:t>Nederland uitgestorven </a:t>
            </a:r>
            <a:r>
              <a:rPr lang="nl-NL" baseline="0" dirty="0" err="1" smtClean="0"/>
              <a:t>Cheumatopsyche</a:t>
            </a:r>
            <a:r>
              <a:rPr lang="nl-NL" baseline="0" dirty="0" smtClean="0"/>
              <a:t> </a:t>
            </a:r>
            <a:r>
              <a:rPr lang="nl-NL" baseline="0" dirty="0" err="1" smtClean="0"/>
              <a:t>lepida</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Chironomidae of dansmuggen</a:t>
            </a:r>
            <a:r>
              <a:rPr lang="nl-NL" baseline="0" dirty="0" smtClean="0"/>
              <a:t> vormen vaak de dominante </a:t>
            </a:r>
            <a:r>
              <a:rPr lang="nl-NL" baseline="0" dirty="0" err="1" smtClean="0"/>
              <a:t>macrofaunagroep</a:t>
            </a:r>
            <a:r>
              <a:rPr lang="nl-NL" baseline="0" dirty="0" smtClean="0"/>
              <a:t> in sedimenten van stilstaand en stromend water. Interessant is </a:t>
            </a:r>
            <a:r>
              <a:rPr lang="nl-NL" baseline="0" dirty="0" err="1" smtClean="0"/>
              <a:t>Corynocera</a:t>
            </a:r>
            <a:r>
              <a:rPr lang="nl-NL" baseline="0" dirty="0" smtClean="0"/>
              <a:t> </a:t>
            </a:r>
            <a:r>
              <a:rPr lang="nl-NL" baseline="0" dirty="0" err="1" smtClean="0"/>
              <a:t>ambigua</a:t>
            </a:r>
            <a:r>
              <a:rPr lang="nl-NL" baseline="0" dirty="0" smtClean="0"/>
              <a:t> midden boven. Deze soort is aangetroffen en het dal van de Overijsselse Vecht en leefde 13.000 jaar geleden in de toendrameren van het </a:t>
            </a:r>
            <a:r>
              <a:rPr lang="nl-NL" baseline="0" dirty="0" err="1" smtClean="0"/>
              <a:t>laat-glaciaal</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Kriebelmuggen of </a:t>
            </a:r>
            <a:r>
              <a:rPr lang="nl-NL" dirty="0" err="1" smtClean="0"/>
              <a:t>Simuliidae</a:t>
            </a:r>
            <a:r>
              <a:rPr lang="nl-NL" dirty="0" smtClean="0"/>
              <a:t> zijn te</a:t>
            </a:r>
            <a:r>
              <a:rPr lang="nl-NL" baseline="0" dirty="0" smtClean="0"/>
              <a:t> determineren aan de onderkant van hun kop en ook de </a:t>
            </a:r>
            <a:r>
              <a:rPr lang="nl-NL" baseline="0" dirty="0" err="1" smtClean="0"/>
              <a:t>frontoclypeus</a:t>
            </a:r>
            <a:r>
              <a:rPr lang="nl-NL" baseline="0" dirty="0" smtClean="0"/>
              <a:t> is bruikbaar voor het onderscheiden van de verschillende soorten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14</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15</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Op deze</a:t>
            </a:r>
            <a:r>
              <a:rPr lang="nl-NL" baseline="0" dirty="0" smtClean="0"/>
              <a:t> dia 3 aspecten. 1 In 1880 is het Achterste </a:t>
            </a:r>
            <a:r>
              <a:rPr lang="nl-NL" baseline="0" dirty="0" err="1" smtClean="0"/>
              <a:t>Goorven</a:t>
            </a:r>
            <a:r>
              <a:rPr lang="nl-NL" baseline="0" dirty="0" smtClean="0"/>
              <a:t> </a:t>
            </a:r>
            <a:r>
              <a:rPr lang="nl-NL" baseline="0" dirty="0" err="1" smtClean="0"/>
              <a:t>geësoleerd</a:t>
            </a:r>
            <a:r>
              <a:rPr lang="nl-NL" baseline="0" dirty="0" smtClean="0"/>
              <a:t> van het belaste Voorste </a:t>
            </a:r>
            <a:r>
              <a:rPr lang="nl-NL" baseline="0" dirty="0" err="1" smtClean="0"/>
              <a:t>Goorven</a:t>
            </a:r>
            <a:r>
              <a:rPr lang="nl-NL" baseline="0" dirty="0" smtClean="0"/>
              <a:t> en sindsdien is de </a:t>
            </a:r>
            <a:r>
              <a:rPr lang="nl-NL" baseline="0" dirty="0" err="1" smtClean="0"/>
              <a:t>pH</a:t>
            </a:r>
            <a:r>
              <a:rPr lang="nl-NL" baseline="0" dirty="0" smtClean="0"/>
              <a:t> sterk gedaald. 2. De berekende </a:t>
            </a:r>
            <a:r>
              <a:rPr lang="nl-NL" baseline="0" dirty="0" err="1" smtClean="0"/>
              <a:t>pH</a:t>
            </a:r>
            <a:r>
              <a:rPr lang="nl-NL" baseline="0" dirty="0" smtClean="0"/>
              <a:t> op basis van Chironomidae en </a:t>
            </a:r>
            <a:r>
              <a:rPr lang="nl-NL" baseline="0" dirty="0" err="1" smtClean="0"/>
              <a:t>Desmidaiceae</a:t>
            </a:r>
            <a:r>
              <a:rPr lang="nl-NL" baseline="0" dirty="0" smtClean="0"/>
              <a:t> kent een vrijwel identiek verloop. 3 De verzuring in de 19</a:t>
            </a:r>
            <a:r>
              <a:rPr lang="nl-NL" baseline="30000" dirty="0" smtClean="0"/>
              <a:t>e</a:t>
            </a:r>
            <a:r>
              <a:rPr lang="nl-NL" baseline="0" dirty="0" smtClean="0"/>
              <a:t> eeuw is veel eerder dan voorheen werd aangenomen.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16</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Hier het </a:t>
            </a:r>
            <a:r>
              <a:rPr lang="nl-NL" dirty="0" err="1" smtClean="0"/>
              <a:t>pH</a:t>
            </a:r>
            <a:r>
              <a:rPr lang="nl-NL" dirty="0" smtClean="0"/>
              <a:t> verloop</a:t>
            </a:r>
            <a:r>
              <a:rPr lang="nl-NL" baseline="0" dirty="0" smtClean="0"/>
              <a:t> van 3 </a:t>
            </a:r>
            <a:r>
              <a:rPr lang="nl-NL" baseline="0" dirty="0" err="1" smtClean="0"/>
              <a:t>brabantse</a:t>
            </a:r>
            <a:r>
              <a:rPr lang="nl-NL" baseline="0" dirty="0" smtClean="0"/>
              <a:t> vennen en 1 op de Veluwe. Een consistent beeld van de landelijke verzuring die al rond 1800 wordt ingezet als gevolg van de 1</a:t>
            </a:r>
            <a:r>
              <a:rPr lang="nl-NL" baseline="30000" dirty="0" smtClean="0"/>
              <a:t>e</a:t>
            </a:r>
            <a:r>
              <a:rPr lang="nl-NL" baseline="0" dirty="0" smtClean="0"/>
              <a:t> industriële revolutie</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17</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Reconstructie van een archeologische opgraving van 800 v Chr. De</a:t>
            </a:r>
            <a:r>
              <a:rPr lang="nl-NL" baseline="0" dirty="0" smtClean="0"/>
              <a:t> typering is uitgevoerd door </a:t>
            </a:r>
            <a:r>
              <a:rPr lang="nl-NL" baseline="0" dirty="0" err="1" smtClean="0"/>
              <a:t>QBWat</a:t>
            </a:r>
            <a:r>
              <a:rPr lang="nl-NL" baseline="0" dirty="0" smtClean="0"/>
              <a:t>, waarbij het water met de maximale score (hier M11) de beste typering geeft.</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18</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smtClean="0"/>
              <a:t>Veenrot</a:t>
            </a:r>
            <a:r>
              <a:rPr lang="nl-NL" baseline="0" dirty="0" smtClean="0"/>
              <a:t> in de </a:t>
            </a:r>
            <a:r>
              <a:rPr lang="nl-NL" baseline="0" dirty="0" err="1" smtClean="0"/>
              <a:t>Leonderveensche</a:t>
            </a:r>
            <a:r>
              <a:rPr lang="nl-NL" baseline="0" dirty="0" smtClean="0"/>
              <a:t> Plas. Links een klassieke boorkern van een diep meer in Zwitserland waarbij de omslag te zien is van voedselarm naar voedselrijk. De rechter boorkernen zijn een 2 meter dikke laag </a:t>
            </a:r>
            <a:r>
              <a:rPr lang="nl-NL" baseline="0" dirty="0" err="1" smtClean="0"/>
              <a:t>veenpap</a:t>
            </a:r>
            <a:r>
              <a:rPr lang="nl-NL" baseline="0" dirty="0" smtClean="0"/>
              <a:t> uit de </a:t>
            </a:r>
            <a:r>
              <a:rPr lang="nl-NL" baseline="0" dirty="0" err="1" smtClean="0"/>
              <a:t>Loenderveensche</a:t>
            </a:r>
            <a:r>
              <a:rPr lang="nl-NL" baseline="0" dirty="0" smtClean="0"/>
              <a:t> Plas. Dit materiaal is door sulfaat </a:t>
            </a:r>
            <a:r>
              <a:rPr lang="nl-NL" baseline="0" dirty="0" err="1" smtClean="0"/>
              <a:t>geoxydeerd</a:t>
            </a:r>
            <a:r>
              <a:rPr lang="nl-NL" baseline="0" dirty="0" smtClean="0"/>
              <a:t> veen en door  de </a:t>
            </a:r>
            <a:r>
              <a:rPr lang="nl-NL" baseline="0" dirty="0" err="1" smtClean="0"/>
              <a:t>kiezelalg</a:t>
            </a:r>
            <a:r>
              <a:rPr lang="nl-NL" baseline="0" dirty="0" smtClean="0"/>
              <a:t> </a:t>
            </a:r>
            <a:r>
              <a:rPr lang="nl-NL" baseline="0" dirty="0" err="1" smtClean="0"/>
              <a:t>Thalassiosira</a:t>
            </a:r>
            <a:r>
              <a:rPr lang="nl-NL" baseline="0" dirty="0" smtClean="0"/>
              <a:t> </a:t>
            </a:r>
            <a:r>
              <a:rPr lang="nl-NL" baseline="0" dirty="0" err="1" smtClean="0"/>
              <a:t>bramaputrae</a:t>
            </a:r>
            <a:r>
              <a:rPr lang="nl-NL" baseline="0" dirty="0" smtClean="0"/>
              <a:t> te herleiden tot de massale inlaat van Rijnwater via de Vecht in de droge zomer van 1976</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19</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periode waar we het</a:t>
            </a:r>
            <a:r>
              <a:rPr lang="nl-NL" baseline="0" dirty="0" smtClean="0"/>
              <a:t> in dit geval over hebben begint grofweg in de gouden eeuw en loopt door tot het heden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a:t>
            </a:r>
            <a:r>
              <a:rPr lang="nl-NL" dirty="0" err="1" smtClean="0"/>
              <a:t>Lunterse</a:t>
            </a:r>
            <a:r>
              <a:rPr lang="nl-NL" dirty="0" smtClean="0"/>
              <a:t> beek in 1900. Niets is wat het lijkt. De door</a:t>
            </a:r>
            <a:r>
              <a:rPr lang="nl-NL" baseline="0" dirty="0" smtClean="0"/>
              <a:t> pijlen aangegeven meanders zijn dat niet en ook de beek is een afvoersloot uit 1050 om het </a:t>
            </a:r>
            <a:r>
              <a:rPr lang="nl-NL" baseline="0" dirty="0" err="1" smtClean="0"/>
              <a:t>Eem-moeras</a:t>
            </a:r>
            <a:r>
              <a:rPr lang="nl-NL" baseline="0" dirty="0" smtClean="0"/>
              <a:t> te ontwateren.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20</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Oude afzettingen kunnen worden beoordeeld door</a:t>
            </a:r>
            <a:r>
              <a:rPr lang="nl-NL" baseline="0" dirty="0" smtClean="0"/>
              <a:t> het voorkomen van kenmerkende soorten op de KRW maatlat. Hier zien we dat de kenmerkende eendagsvliegen in de maatlat goed overeenkomen met die in afzettingen in de grote rivieren rond 1700.</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21</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Vergelijken we die situatie in de Rijn in 1745</a:t>
            </a:r>
            <a:r>
              <a:rPr lang="nl-NL" baseline="0" dirty="0" smtClean="0"/>
              <a:t> met die 240 jaar later, dan zien we een enorm verschil in habitatvoorkeur van de macrofauna. In 1745 zat 2/3 van de macrofauna op hout en de rest op slib zand of vegetatie. In 1985 zit 77% op stortsteen, 12% maakt het substraat niet uit en slechts 11% leeft op de bodem of vegetatie. De KRW score is navenant gedaald met 0,5 punt van zeer goed naar ontoereikend.</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22</a:t>
            </a:fld>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Bijvangst bij</a:t>
            </a:r>
            <a:r>
              <a:rPr lang="nl-NL" baseline="0" dirty="0" smtClean="0"/>
              <a:t> </a:t>
            </a:r>
            <a:r>
              <a:rPr lang="nl-NL" baseline="0" dirty="0" err="1" smtClean="0"/>
              <a:t>paleo-ecologjsch</a:t>
            </a:r>
            <a:r>
              <a:rPr lang="nl-NL" baseline="0" dirty="0" smtClean="0"/>
              <a:t> onderzoek in de </a:t>
            </a:r>
            <a:r>
              <a:rPr lang="nl-NL" baseline="0" dirty="0" err="1" smtClean="0"/>
              <a:t>rivieiren</a:t>
            </a:r>
            <a:r>
              <a:rPr lang="nl-NL" baseline="0" dirty="0" smtClean="0"/>
              <a:t> zijn de toename van het percentage misvormingen van </a:t>
            </a:r>
            <a:r>
              <a:rPr lang="nl-NL" baseline="0" dirty="0" err="1" smtClean="0"/>
              <a:t>Chironomus</a:t>
            </a:r>
            <a:r>
              <a:rPr lang="nl-NL" baseline="0" dirty="0" smtClean="0"/>
              <a:t> larven. De oude misvormingen zijn vermoedelijk het gevolg van zware metalen. Het misvormde </a:t>
            </a:r>
            <a:r>
              <a:rPr lang="nl-NL" baseline="0" dirty="0" err="1" smtClean="0"/>
              <a:t>mentum</a:t>
            </a:r>
            <a:r>
              <a:rPr lang="nl-NL" baseline="0" dirty="0" smtClean="0"/>
              <a:t> op de foto is geïnduceerd door 1 µg/l van de herbicide  2,4-D. Onder de </a:t>
            </a:r>
            <a:r>
              <a:rPr lang="nl-NL" baseline="0" dirty="0" err="1" smtClean="0"/>
              <a:t>Simuliidae</a:t>
            </a:r>
            <a:r>
              <a:rPr lang="nl-NL" baseline="0" dirty="0" smtClean="0"/>
              <a:t> die het niet redden bij de toegenomen golfslag door de scheepvaart in de Rijn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23</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laatste</a:t>
            </a:r>
            <a:r>
              <a:rPr lang="nl-NL" baseline="0" dirty="0" smtClean="0"/>
              <a:t> casus is de Overijsselse Vecht. Op de moderne kaart tevens de bedding in 1720, 1850 en 1900. Gemaakt door </a:t>
            </a:r>
            <a:r>
              <a:rPr lang="nl-NL" baseline="0" dirty="0" err="1" smtClean="0"/>
              <a:t>Alterra</a:t>
            </a:r>
            <a:r>
              <a:rPr lang="nl-NL" baseline="0" dirty="0" smtClean="0"/>
              <a:t> en onontbeerlijk voor het </a:t>
            </a:r>
            <a:r>
              <a:rPr lang="nl-NL" baseline="0" dirty="0" err="1" smtClean="0"/>
              <a:t>paleo-onderzoek</a:t>
            </a:r>
            <a:r>
              <a:rPr lang="nl-NL" baseline="0" dirty="0" smtClean="0"/>
              <a:t>. Mijn hartelijke dank.</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24</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Net als in de grote rivieren,</a:t>
            </a:r>
            <a:r>
              <a:rPr lang="nl-NL" baseline="0" dirty="0" smtClean="0"/>
              <a:t> zijn ook hier de kenmerkende eendagsvliegen uit de KRW vergeleken met die in de afzettingen. Het resultaat is onthutsend. Slechts 2 soorten zijn er in de sedimenten aangetroffen. Zelfs </a:t>
            </a:r>
            <a:r>
              <a:rPr lang="nl-NL" baseline="0" dirty="0" err="1" smtClean="0"/>
              <a:t>Baetis</a:t>
            </a:r>
            <a:r>
              <a:rPr lang="nl-NL" baseline="0" dirty="0" smtClean="0"/>
              <a:t>, een geslacht dat vrijwel overal te vinden is waar het stroomt, is niet in aangetroffen in de afzettingen.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25</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Eendagsvliegen zijn zeer gevoelig</a:t>
            </a:r>
            <a:r>
              <a:rPr lang="nl-NL" baseline="0" dirty="0" smtClean="0"/>
              <a:t> voor zware metalen. Op basis van de CCU index is het water van de Vecht zodanig verontreinigd met zware metalen dat het mortaliteit  van de macrofauna kan veroorzaken.</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26</a:t>
            </a:fld>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 herkomst</a:t>
            </a:r>
            <a:r>
              <a:rPr lang="nl-NL" baseline="0" dirty="0" smtClean="0"/>
              <a:t> van deze metalen is vermoedelijk de gigantische plaat IJzeroer in de ondergrond. De hoge gehaltes aan ijzer en aluminium in ijzeroer dragen in ieder geval het meeste bij aan de CCU score</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27</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Duidelijk is dat </a:t>
            </a:r>
            <a:r>
              <a:rPr lang="nl-NL" dirty="0" err="1" smtClean="0"/>
              <a:t>paleo-ecologie</a:t>
            </a:r>
            <a:r>
              <a:rPr lang="nl-NL" dirty="0" smtClean="0"/>
              <a:t> wezenlijk bijdraagt</a:t>
            </a:r>
            <a:r>
              <a:rPr lang="nl-NL" baseline="0" dirty="0" smtClean="0"/>
              <a:t> aan het inzicht in KRW doelen en natuurontwikkeling. Dus KRW doelen en natuurontwikkeling in de 21</a:t>
            </a:r>
            <a:r>
              <a:rPr lang="nl-NL" baseline="30000" dirty="0" smtClean="0"/>
              <a:t>e</a:t>
            </a:r>
            <a:r>
              <a:rPr lang="nl-NL" baseline="0" dirty="0" smtClean="0"/>
              <a:t> eeuw met </a:t>
            </a:r>
            <a:r>
              <a:rPr lang="nl-NL" baseline="0" dirty="0" err="1" smtClean="0"/>
              <a:t>paleo-ecologie</a:t>
            </a:r>
            <a:r>
              <a:rPr lang="nl-NL" baseline="0" dirty="0" smtClean="0"/>
              <a:t> graag en niet meer blind pionieren </a:t>
            </a:r>
            <a:r>
              <a:rPr lang="nl-NL" baseline="0" dirty="0" err="1" smtClean="0"/>
              <a:t>altublieft</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28</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29</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Er is in die</a:t>
            </a:r>
            <a:r>
              <a:rPr lang="nl-NL" baseline="0" dirty="0" smtClean="0"/>
              <a:t> periode veel veranderd. Toen is de </a:t>
            </a:r>
            <a:r>
              <a:rPr lang="nl-NL" baseline="0" dirty="0" err="1" smtClean="0"/>
              <a:t>Rosewinkel</a:t>
            </a:r>
            <a:r>
              <a:rPr lang="nl-NL" baseline="0" dirty="0" smtClean="0"/>
              <a:t> een ontginning van woeste grond in 1780 en nu is het Roswinkel dorpje in het boerenland</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smtClean="0"/>
              <a:t>Geukkig</a:t>
            </a:r>
            <a:r>
              <a:rPr lang="nl-NL" dirty="0" smtClean="0"/>
              <a:t> veranderen soorten op deze tijdschaal niet en blijft ook hun ecologie onveranderd.</a:t>
            </a:r>
            <a:r>
              <a:rPr lang="nl-NL" baseline="0" dirty="0" smtClean="0"/>
              <a:t> Hierdoor kunnen soorten uit een vroeger landschap dienen als leidraad voor het herstel van een huidig landschap</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Welke groepen zijn geschikt </a:t>
            </a:r>
            <a:r>
              <a:rPr lang="nl-NL" smtClean="0"/>
              <a:t>voor</a:t>
            </a:r>
            <a:r>
              <a:rPr lang="nl-NL" baseline="0" smtClean="0"/>
              <a:t> paleo-ecologisch </a:t>
            </a:r>
            <a:r>
              <a:rPr lang="nl-NL" baseline="0" dirty="0" smtClean="0"/>
              <a:t>onderzoek? </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Historische informatie schiet te  kort. Voorbeelden als deze over het groot haft </a:t>
            </a:r>
            <a:r>
              <a:rPr lang="nl-NL" dirty="0" err="1" smtClean="0"/>
              <a:t>Palingenia</a:t>
            </a:r>
            <a:r>
              <a:rPr lang="nl-NL" dirty="0" smtClean="0"/>
              <a:t> </a:t>
            </a:r>
            <a:r>
              <a:rPr lang="nl-NL" dirty="0" err="1" smtClean="0"/>
              <a:t>longicauda</a:t>
            </a:r>
            <a:r>
              <a:rPr lang="nl-NL" dirty="0" smtClean="0"/>
              <a:t> zijn uiterst zeldzaam.</a:t>
            </a:r>
            <a:r>
              <a:rPr lang="nl-NL" baseline="0" dirty="0" smtClean="0"/>
              <a:t> Linker dia </a:t>
            </a:r>
            <a:r>
              <a:rPr lang="nl-NL" baseline="0" dirty="0" err="1" smtClean="0"/>
              <a:t>lave</a:t>
            </a:r>
            <a:r>
              <a:rPr lang="nl-NL" baseline="0" dirty="0" smtClean="0"/>
              <a:t> uit de </a:t>
            </a:r>
            <a:r>
              <a:rPr lang="nl-NL" baseline="0" dirty="0" err="1" smtClean="0"/>
              <a:t>Tisza</a:t>
            </a:r>
            <a:r>
              <a:rPr lang="nl-NL" baseline="0" dirty="0" smtClean="0"/>
              <a:t> en rechter een overblijfsel uit de Maas in `1650</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Het komt niet vaak</a:t>
            </a:r>
            <a:r>
              <a:rPr lang="nl-NL" baseline="0" dirty="0" smtClean="0"/>
              <a:t> voor dat je een uitgestorven Bataafse stroommossel in een kleidepot ziet liggen. Hier wil je van weten waar hij vandaan komt en hoe oud de afzetting is. In dit geval rond 1650, zoals blijkt uit topografische en bodemkundige gegevens</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Links het opwerken van het bodemmateriaal,</a:t>
            </a:r>
            <a:r>
              <a:rPr lang="nl-NL" baseline="0" dirty="0" smtClean="0"/>
              <a:t> nadat het is gezeefd. Recht het uitzoeken van het materiaal onder de </a:t>
            </a:r>
            <a:r>
              <a:rPr lang="nl-NL" baseline="0" dirty="0" err="1" smtClean="0"/>
              <a:t>microskoop</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Sieralgen blijven goed bewaard</a:t>
            </a:r>
            <a:r>
              <a:rPr lang="nl-NL" baseline="0" dirty="0" smtClean="0"/>
              <a:t> in zwak gebufferd water zoals hier een collage uit het Achterste </a:t>
            </a:r>
            <a:r>
              <a:rPr lang="nl-NL" baseline="0" dirty="0" err="1" smtClean="0"/>
              <a:t>Goorven</a:t>
            </a:r>
            <a:r>
              <a:rPr lang="nl-NL" baseline="0" dirty="0" smtClean="0"/>
              <a:t> in 1860. Belangrijk is dat de structuur van de celwand </a:t>
            </a:r>
            <a:r>
              <a:rPr lang="nl-NL" baseline="0" dirty="0" err="1" smtClean="0"/>
              <a:t>intakt</a:t>
            </a:r>
            <a:r>
              <a:rPr lang="nl-NL" baseline="0" dirty="0" smtClean="0"/>
              <a:t> blijft, waardoor deze resten vaak beter te determineren zijn dan het levende materiaal</a:t>
            </a:r>
            <a:endParaRPr lang="nl-NL" dirty="0"/>
          </a:p>
        </p:txBody>
      </p:sp>
      <p:sp>
        <p:nvSpPr>
          <p:cNvPr id="4" name="Tijdelijke aanduiding voor dianummer 3"/>
          <p:cNvSpPr>
            <a:spLocks noGrp="1"/>
          </p:cNvSpPr>
          <p:nvPr>
            <p:ph type="sldNum" sz="quarter" idx="10"/>
          </p:nvPr>
        </p:nvSpPr>
        <p:spPr/>
        <p:txBody>
          <a:bodyPr/>
          <a:lstStyle/>
          <a:p>
            <a:fld id="{7EBD4242-F798-4727-9087-9BDF5128EB2B}"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smtClean="0"/>
              <a:t>Klik om de stijl te bewerken</a:t>
            </a:r>
            <a:endParaRPr kumimoji="0" lang="en-US"/>
          </a:p>
        </p:txBody>
      </p:sp>
      <p:sp>
        <p:nvSpPr>
          <p:cNvPr id="17" name="Ond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smtClean="0"/>
              <a:t>Klik om het opmaakprofiel van de modelondertitel te bewerken</a:t>
            </a:r>
            <a:endParaRPr kumimoji="0" lang="en-US"/>
          </a:p>
        </p:txBody>
      </p:sp>
      <p:sp>
        <p:nvSpPr>
          <p:cNvPr id="30" name="Tijdelijke aanduiding voor datum 29"/>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19" name="Tijdelijke aanduiding voor voettekst 18"/>
          <p:cNvSpPr>
            <a:spLocks noGrp="1"/>
          </p:cNvSpPr>
          <p:nvPr>
            <p:ph type="ftr" sz="quarter" idx="11"/>
          </p:nvPr>
        </p:nvSpPr>
        <p:spPr/>
        <p:txBody>
          <a:bodyPr/>
          <a:lstStyle/>
          <a:p>
            <a:endParaRPr lang="nl-NL"/>
          </a:p>
        </p:txBody>
      </p:sp>
      <p:sp>
        <p:nvSpPr>
          <p:cNvPr id="27" name="Tijdelijke aanduiding voor dianummer 26"/>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914401"/>
            <a:ext cx="2057400" cy="5211763"/>
          </a:xfrm>
        </p:spPr>
        <p:txBody>
          <a:bodyPr vert="eaVert"/>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a:xfrm>
            <a:off x="457200" y="914401"/>
            <a:ext cx="6019800" cy="5211763"/>
          </a:xfrm>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smtClean="0"/>
              <a:t>Klik om de modelstijlen te bewerken</a:t>
            </a:r>
          </a:p>
        </p:txBody>
      </p:sp>
      <p:sp>
        <p:nvSpPr>
          <p:cNvPr id="4" name="Tijdelijke aanduiding voor datum 3"/>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nl-NL" smtClean="0"/>
              <a:t>Klik om de stijl te bewerken</a:t>
            </a:r>
            <a:endParaRPr kumimoji="0" lang="en-US"/>
          </a:p>
        </p:txBody>
      </p:sp>
      <p:sp>
        <p:nvSpPr>
          <p:cNvPr id="3" name="Tijdelijke aanduiding voor inhou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inhou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4" name="Tijdelijke aanduiding voor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5" name="Tijdelijke aanduiding voor inhou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6" name="Tijdelijke aanduiding voor inhou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7" name="Tijdelijke aanduiding voor datum 6"/>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nl-NL" smtClean="0"/>
              <a:t>Klik om de stijl te bewerken</a:t>
            </a:r>
            <a:endParaRPr kumimoji="0" lang="en-US"/>
          </a:p>
        </p:txBody>
      </p:sp>
      <p:sp>
        <p:nvSpPr>
          <p:cNvPr id="3" name="Tijdelijke aanduiding voor datum 2"/>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nl-NL" smtClean="0"/>
              <a:t>Klik om de stijl te bewerken</a:t>
            </a:r>
            <a:endParaRPr kumimoji="0" lang="en-US"/>
          </a:p>
        </p:txBody>
      </p:sp>
      <p:sp>
        <p:nvSpPr>
          <p:cNvPr id="3" name="Tijdelijke aanduiding voor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nl-NL" smtClean="0"/>
              <a:t>Klik om de modelstijlen te bewerken</a:t>
            </a:r>
          </a:p>
        </p:txBody>
      </p:sp>
      <p:sp>
        <p:nvSpPr>
          <p:cNvPr id="4" name="Tijdelijke aanduiding voor inhou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3D135AC-3C05-4F6D-8D10-467052D27D7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hthoek met één afgeknipte en afgeronde hoek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ige driehoe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nl-NL" smtClean="0"/>
              <a:t>Klik om de stijl te bewerken</a:t>
            </a:r>
            <a:endParaRPr kumimoji="0" lang="en-US"/>
          </a:p>
        </p:txBody>
      </p:sp>
      <p:sp>
        <p:nvSpPr>
          <p:cNvPr id="4" name="Tijdelijke aanduiding voor teks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nl-NL" smtClean="0"/>
              <a:t>Klik om de modelstijlen te bewerken</a:t>
            </a:r>
          </a:p>
        </p:txBody>
      </p:sp>
      <p:sp>
        <p:nvSpPr>
          <p:cNvPr id="5" name="Tijdelijke aanduiding voor datum 4"/>
          <p:cNvSpPr>
            <a:spLocks noGrp="1"/>
          </p:cNvSpPr>
          <p:nvPr>
            <p:ph type="dt" sz="half" idx="10"/>
          </p:nvPr>
        </p:nvSpPr>
        <p:spPr/>
        <p:txBody>
          <a:bodyPr/>
          <a:lstStyle/>
          <a:p>
            <a:fld id="{DCEC934D-87DA-4541-AE0B-553E05EF3176}" type="datetimeFigureOut">
              <a:rPr lang="nl-NL" smtClean="0"/>
              <a:pPr/>
              <a:t>13-11-2012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8077200" y="6356350"/>
            <a:ext cx="609600" cy="365125"/>
          </a:xfrm>
        </p:spPr>
        <p:txBody>
          <a:bodyPr/>
          <a:lstStyle/>
          <a:p>
            <a:fld id="{73D135AC-3C05-4F6D-8D10-467052D27D79}" type="slidenum">
              <a:rPr lang="nl-NL" smtClean="0"/>
              <a:pPr/>
              <a:t>‹nr.›</a:t>
            </a:fld>
            <a:endParaRPr lang="nl-NL"/>
          </a:p>
        </p:txBody>
      </p:sp>
      <p:sp>
        <p:nvSpPr>
          <p:cNvPr id="3" name="Tijdelijke aanduiding voor afbeelding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nl-NL" smtClean="0"/>
              <a:t>Klik op het pictogram als u een afbeelding wilt toevoegen</a:t>
            </a:r>
            <a:endParaRPr kumimoji="0" lang="en-US" dirty="0"/>
          </a:p>
        </p:txBody>
      </p:sp>
      <p:sp>
        <p:nvSpPr>
          <p:cNvPr id="10" name="Vrije v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Vrije v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Vrije v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Vrije v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jdelijke aanduiding voor titel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nl-NL" smtClean="0"/>
              <a:t>Klik om de stijl te bewerken</a:t>
            </a:r>
            <a:endParaRPr kumimoji="0" lang="en-US"/>
          </a:p>
        </p:txBody>
      </p:sp>
      <p:sp>
        <p:nvSpPr>
          <p:cNvPr id="30" name="Tijdelijke aanduiding voor teks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nl-NL" smtClean="0"/>
              <a:t>Klik om de modelstijlen te bewerken</a:t>
            </a:r>
          </a:p>
          <a:p>
            <a:pPr lvl="1" eaLnBrk="1" latinLnBrk="0" hangingPunct="1"/>
            <a:r>
              <a:rPr kumimoji="0" lang="nl-NL" smtClean="0"/>
              <a:t>Tweede niveau</a:t>
            </a:r>
          </a:p>
          <a:p>
            <a:pPr lvl="2" eaLnBrk="1" latinLnBrk="0" hangingPunct="1"/>
            <a:r>
              <a:rPr kumimoji="0" lang="nl-NL" smtClean="0"/>
              <a:t>Derde niveau</a:t>
            </a:r>
          </a:p>
          <a:p>
            <a:pPr lvl="3" eaLnBrk="1" latinLnBrk="0" hangingPunct="1"/>
            <a:r>
              <a:rPr kumimoji="0" lang="nl-NL" smtClean="0"/>
              <a:t>Vierde niveau</a:t>
            </a:r>
          </a:p>
          <a:p>
            <a:pPr lvl="4" eaLnBrk="1" latinLnBrk="0" hangingPunct="1"/>
            <a:r>
              <a:rPr kumimoji="0" lang="nl-NL" smtClean="0"/>
              <a:t>Vijfde niveau</a:t>
            </a:r>
            <a:endParaRPr kumimoji="0" lang="en-US"/>
          </a:p>
        </p:txBody>
      </p:sp>
      <p:sp>
        <p:nvSpPr>
          <p:cNvPr id="10" name="Tijdelijke aanduiding voor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CEC934D-87DA-4541-AE0B-553E05EF3176}" type="datetimeFigureOut">
              <a:rPr lang="nl-NL" smtClean="0"/>
              <a:pPr/>
              <a:t>13-11-2012</a:t>
            </a:fld>
            <a:endParaRPr lang="nl-NL"/>
          </a:p>
        </p:txBody>
      </p:sp>
      <p:sp>
        <p:nvSpPr>
          <p:cNvPr id="22" name="Tijdelijke aanduiding voor voettekst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nl-NL"/>
          </a:p>
        </p:txBody>
      </p:sp>
      <p:sp>
        <p:nvSpPr>
          <p:cNvPr id="18" name="Tijdelijke aanduiding voor dianumm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3D135AC-3C05-4F6D-8D10-467052D27D79}" type="slidenum">
              <a:rPr lang="nl-NL" smtClean="0"/>
              <a:pPr/>
              <a:t>‹nr.›</a:t>
            </a:fld>
            <a:endParaRPr lang="nl-NL"/>
          </a:p>
        </p:txBody>
      </p:sp>
      <p:grpSp>
        <p:nvGrpSpPr>
          <p:cNvPr id="2" name="Groep 1"/>
          <p:cNvGrpSpPr/>
          <p:nvPr/>
        </p:nvGrpSpPr>
        <p:grpSpPr>
          <a:xfrm>
            <a:off x="-19017" y="202408"/>
            <a:ext cx="9180548" cy="649224"/>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tiff"/><Relationship Id="rId3" Type="http://schemas.openxmlformats.org/officeDocument/2006/relationships/slideLayout" Target="../slideLayouts/slideLayout2.xml"/><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png"/><Relationship Id="rId2" Type="http://schemas.openxmlformats.org/officeDocument/2006/relationships/audio" Target="../media/audio19.wav"/><Relationship Id="rId16" Type="http://schemas.openxmlformats.org/officeDocument/2006/relationships/image" Target="../media/image54.png"/><Relationship Id="rId1" Type="http://schemas.openxmlformats.org/officeDocument/2006/relationships/audio" Target="../media/audio18.wav"/><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2.gif"/><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notesSlide" Target="../notesSlides/notesSlide10.xml"/><Relationship Id="rId9" Type="http://schemas.openxmlformats.org/officeDocument/2006/relationships/image" Target="../media/image47.jpeg"/><Relationship Id="rId14" Type="http://schemas.openxmlformats.org/officeDocument/2006/relationships/image" Target="../media/image52.tiff"/></Relationships>
</file>

<file path=ppt/slides/_rels/slide11.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slideLayout" Target="../slideLayouts/slideLayout6.xml"/><Relationship Id="rId7" Type="http://schemas.openxmlformats.org/officeDocument/2006/relationships/image" Target="../media/image58.tiff"/><Relationship Id="rId12" Type="http://schemas.openxmlformats.org/officeDocument/2006/relationships/image" Target="../media/image62.png"/><Relationship Id="rId2" Type="http://schemas.openxmlformats.org/officeDocument/2006/relationships/audio" Target="../media/audio21.wav"/><Relationship Id="rId1" Type="http://schemas.openxmlformats.org/officeDocument/2006/relationships/audio" Target="../media/audio20.wav"/><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image" Target="../media/image56.tiff"/><Relationship Id="rId10" Type="http://schemas.openxmlformats.org/officeDocument/2006/relationships/image" Target="../media/image2.gif"/><Relationship Id="rId4" Type="http://schemas.openxmlformats.org/officeDocument/2006/relationships/notesSlide" Target="../notesSlides/notesSlide11.xml"/><Relationship Id="rId9"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66.tiff"/><Relationship Id="rId13" Type="http://schemas.openxmlformats.org/officeDocument/2006/relationships/image" Target="../media/image71.tiff"/><Relationship Id="rId3" Type="http://schemas.openxmlformats.org/officeDocument/2006/relationships/slideLayout" Target="../slideLayouts/slideLayout2.xml"/><Relationship Id="rId7" Type="http://schemas.openxmlformats.org/officeDocument/2006/relationships/image" Target="../media/image65.tiff"/><Relationship Id="rId12" Type="http://schemas.openxmlformats.org/officeDocument/2006/relationships/image" Target="../media/image70.tiff"/><Relationship Id="rId17" Type="http://schemas.openxmlformats.org/officeDocument/2006/relationships/image" Target="../media/image74.png"/><Relationship Id="rId2" Type="http://schemas.openxmlformats.org/officeDocument/2006/relationships/audio" Target="../media/audio23.wav"/><Relationship Id="rId16" Type="http://schemas.openxmlformats.org/officeDocument/2006/relationships/image" Target="../media/image73.png"/><Relationship Id="rId1" Type="http://schemas.openxmlformats.org/officeDocument/2006/relationships/audio" Target="../media/audio22.wav"/><Relationship Id="rId6" Type="http://schemas.openxmlformats.org/officeDocument/2006/relationships/image" Target="../media/image64.tiff"/><Relationship Id="rId11" Type="http://schemas.openxmlformats.org/officeDocument/2006/relationships/image" Target="../media/image69.tiff"/><Relationship Id="rId5" Type="http://schemas.openxmlformats.org/officeDocument/2006/relationships/image" Target="../media/image63.tiff"/><Relationship Id="rId15" Type="http://schemas.openxmlformats.org/officeDocument/2006/relationships/image" Target="../media/image2.gif"/><Relationship Id="rId10" Type="http://schemas.openxmlformats.org/officeDocument/2006/relationships/image" Target="../media/image68.jpeg"/><Relationship Id="rId4" Type="http://schemas.openxmlformats.org/officeDocument/2006/relationships/notesSlide" Target="../notesSlides/notesSlide12.xml"/><Relationship Id="rId9" Type="http://schemas.openxmlformats.org/officeDocument/2006/relationships/image" Target="../media/image67.tiff"/><Relationship Id="rId14" Type="http://schemas.openxmlformats.org/officeDocument/2006/relationships/image" Target="../media/image72.tiff"/></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slideLayout" Target="../slideLayouts/slideLayout6.xml"/><Relationship Id="rId7" Type="http://schemas.openxmlformats.org/officeDocument/2006/relationships/image" Target="../media/image77.jpeg"/><Relationship Id="rId12" Type="http://schemas.openxmlformats.org/officeDocument/2006/relationships/image" Target="../media/image82.tiff"/><Relationship Id="rId2" Type="http://schemas.openxmlformats.org/officeDocument/2006/relationships/audio" Target="../media/audio25.wav"/><Relationship Id="rId16" Type="http://schemas.openxmlformats.org/officeDocument/2006/relationships/image" Target="../media/image85.png"/><Relationship Id="rId1" Type="http://schemas.openxmlformats.org/officeDocument/2006/relationships/audio" Target="../media/audio24.wav"/><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5" Type="http://schemas.openxmlformats.org/officeDocument/2006/relationships/image" Target="../media/image84.png"/><Relationship Id="rId10" Type="http://schemas.openxmlformats.org/officeDocument/2006/relationships/image" Target="../media/image80.jpeg"/><Relationship Id="rId4" Type="http://schemas.openxmlformats.org/officeDocument/2006/relationships/notesSlide" Target="../notesSlides/notesSlide13.xml"/><Relationship Id="rId9" Type="http://schemas.openxmlformats.org/officeDocument/2006/relationships/image" Target="../media/image79.jpeg"/><Relationship Id="rId14" Type="http://schemas.openxmlformats.org/officeDocument/2006/relationships/image" Target="../media/image2.gif"/></Relationships>
</file>

<file path=ppt/slides/_rels/slide14.xml.rels><?xml version="1.0" encoding="UTF-8" standalone="yes"?>
<Relationships xmlns="http://schemas.openxmlformats.org/package/2006/relationships"><Relationship Id="rId8" Type="http://schemas.openxmlformats.org/officeDocument/2006/relationships/image" Target="../media/image88.tiff"/><Relationship Id="rId13" Type="http://schemas.openxmlformats.org/officeDocument/2006/relationships/image" Target="../media/image93.jpeg"/><Relationship Id="rId3" Type="http://schemas.openxmlformats.org/officeDocument/2006/relationships/slideLayout" Target="../slideLayouts/slideLayout2.xml"/><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audio" Target="../media/audio27.wav"/><Relationship Id="rId16" Type="http://schemas.openxmlformats.org/officeDocument/2006/relationships/image" Target="../media/image96.png"/><Relationship Id="rId1" Type="http://schemas.openxmlformats.org/officeDocument/2006/relationships/audio" Target="../media/audio26.wav"/><Relationship Id="rId6" Type="http://schemas.openxmlformats.org/officeDocument/2006/relationships/image" Target="../media/image86.tiff"/><Relationship Id="rId11" Type="http://schemas.openxmlformats.org/officeDocument/2006/relationships/image" Target="../media/image91.tiff"/><Relationship Id="rId5" Type="http://schemas.openxmlformats.org/officeDocument/2006/relationships/image" Target="../media/image2.gif"/><Relationship Id="rId15" Type="http://schemas.openxmlformats.org/officeDocument/2006/relationships/image" Target="../media/image95.png"/><Relationship Id="rId10" Type="http://schemas.openxmlformats.org/officeDocument/2006/relationships/image" Target="../media/image90.tiff"/><Relationship Id="rId4" Type="http://schemas.openxmlformats.org/officeDocument/2006/relationships/notesSlide" Target="../notesSlides/notesSlide14.xml"/><Relationship Id="rId9" Type="http://schemas.openxmlformats.org/officeDocument/2006/relationships/image" Target="../media/image89.jpeg"/><Relationship Id="rId14" Type="http://schemas.openxmlformats.org/officeDocument/2006/relationships/image" Target="../media/image9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audio" Target="../media/audio29.wav"/><Relationship Id="rId1" Type="http://schemas.openxmlformats.org/officeDocument/2006/relationships/audio" Target="../media/audio28.wav"/><Relationship Id="rId6" Type="http://schemas.openxmlformats.org/officeDocument/2006/relationships/image" Target="../media/image97.png"/><Relationship Id="rId5" Type="http://schemas.openxmlformats.org/officeDocument/2006/relationships/image" Target="../media/image2.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6.xml"/><Relationship Id="rId7" Type="http://schemas.openxmlformats.org/officeDocument/2006/relationships/image" Target="../media/image100.png"/><Relationship Id="rId2" Type="http://schemas.openxmlformats.org/officeDocument/2006/relationships/audio" Target="../media/audio31.wav"/><Relationship Id="rId1" Type="http://schemas.openxmlformats.org/officeDocument/2006/relationships/audio" Target="../media/audio30.wav"/><Relationship Id="rId6" Type="http://schemas.openxmlformats.org/officeDocument/2006/relationships/image" Target="../media/image2.gif"/><Relationship Id="rId5" Type="http://schemas.openxmlformats.org/officeDocument/2006/relationships/image" Target="../media/image9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3.png"/><Relationship Id="rId2" Type="http://schemas.openxmlformats.org/officeDocument/2006/relationships/audio" Target="../media/audio33.wav"/><Relationship Id="rId1" Type="http://schemas.openxmlformats.org/officeDocument/2006/relationships/audio" Target="../media/audio32.wav"/><Relationship Id="rId6" Type="http://schemas.openxmlformats.org/officeDocument/2006/relationships/image" Target="../media/image102.png"/><Relationship Id="rId5" Type="http://schemas.openxmlformats.org/officeDocument/2006/relationships/image" Target="../media/image2.gi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5.png"/><Relationship Id="rId2" Type="http://schemas.openxmlformats.org/officeDocument/2006/relationships/audio" Target="../media/audio35.wav"/><Relationship Id="rId1" Type="http://schemas.openxmlformats.org/officeDocument/2006/relationships/audio" Target="../media/audio34.wav"/><Relationship Id="rId6" Type="http://schemas.openxmlformats.org/officeDocument/2006/relationships/image" Target="../media/image104.png"/><Relationship Id="rId5" Type="http://schemas.openxmlformats.org/officeDocument/2006/relationships/image" Target="../media/image2.gi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107.jpeg"/><Relationship Id="rId2" Type="http://schemas.openxmlformats.org/officeDocument/2006/relationships/audio" Target="../media/audio37.wav"/><Relationship Id="rId1" Type="http://schemas.openxmlformats.org/officeDocument/2006/relationships/audio" Target="../media/audio36.wav"/><Relationship Id="rId6" Type="http://schemas.openxmlformats.org/officeDocument/2006/relationships/image" Target="../media/image106.png"/><Relationship Id="rId5" Type="http://schemas.openxmlformats.org/officeDocument/2006/relationships/image" Target="../media/image2.gif"/><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gif"/><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39.wav"/><Relationship Id="rId1" Type="http://schemas.openxmlformats.org/officeDocument/2006/relationships/audio" Target="../media/audio38.wav"/><Relationship Id="rId6" Type="http://schemas.openxmlformats.org/officeDocument/2006/relationships/image" Target="../media/image109.png"/><Relationship Id="rId5" Type="http://schemas.openxmlformats.org/officeDocument/2006/relationships/image" Target="../media/image2.gi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41.wav"/><Relationship Id="rId1" Type="http://schemas.openxmlformats.org/officeDocument/2006/relationships/audio" Target="../media/audio40.wav"/><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gif"/><Relationship Id="rId2" Type="http://schemas.openxmlformats.org/officeDocument/2006/relationships/audio" Target="../media/audio43.wav"/><Relationship Id="rId1" Type="http://schemas.openxmlformats.org/officeDocument/2006/relationships/audio" Target="../media/audio42.wav"/><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gif"/><Relationship Id="rId2" Type="http://schemas.openxmlformats.org/officeDocument/2006/relationships/audio" Target="../media/audio45.wav"/><Relationship Id="rId1" Type="http://schemas.openxmlformats.org/officeDocument/2006/relationships/audio" Target="../media/audio44.wav"/><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5.png"/><Relationship Id="rId4" Type="http://schemas.openxmlformats.org/officeDocument/2006/relationships/notesSlide" Target="../notesSlides/notesSlide23.xml"/><Relationship Id="rId9"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47.wav"/><Relationship Id="rId1" Type="http://schemas.openxmlformats.org/officeDocument/2006/relationships/audio" Target="../media/audio46.wav"/><Relationship Id="rId6" Type="http://schemas.openxmlformats.org/officeDocument/2006/relationships/image" Target="../media/image2.gif"/><Relationship Id="rId5" Type="http://schemas.openxmlformats.org/officeDocument/2006/relationships/image" Target="../media/image11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7.emf"/><Relationship Id="rId2" Type="http://schemas.openxmlformats.org/officeDocument/2006/relationships/audio" Target="../media/audio49.wav"/><Relationship Id="rId1" Type="http://schemas.openxmlformats.org/officeDocument/2006/relationships/audio" Target="../media/audio48.wav"/><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2.xml"/><Relationship Id="rId7" Type="http://schemas.openxmlformats.org/officeDocument/2006/relationships/image" Target="../media/image119.png"/><Relationship Id="rId2" Type="http://schemas.openxmlformats.org/officeDocument/2006/relationships/audio" Target="../media/audio51.wav"/><Relationship Id="rId1" Type="http://schemas.openxmlformats.org/officeDocument/2006/relationships/audio" Target="../media/audio50.wav"/><Relationship Id="rId6" Type="http://schemas.openxmlformats.org/officeDocument/2006/relationships/image" Target="../media/image118.png"/><Relationship Id="rId5" Type="http://schemas.openxmlformats.org/officeDocument/2006/relationships/image" Target="../media/image2.gif"/><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audio" Target="../media/audio52.wav"/><Relationship Id="rId5" Type="http://schemas.openxmlformats.org/officeDocument/2006/relationships/image" Target="../media/image3.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audio" Target="../media/audio53.wav"/><Relationship Id="rId5" Type="http://schemas.openxmlformats.org/officeDocument/2006/relationships/image" Target="../media/image3.png"/><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2.png"/><Relationship Id="rId2" Type="http://schemas.openxmlformats.org/officeDocument/2006/relationships/audio" Target="../media/audio55.wav"/><Relationship Id="rId1" Type="http://schemas.openxmlformats.org/officeDocument/2006/relationships/audio" Target="../media/audio54.wav"/><Relationship Id="rId6" Type="http://schemas.openxmlformats.org/officeDocument/2006/relationships/image" Target="../media/image2.gif"/><Relationship Id="rId5" Type="http://schemas.openxmlformats.org/officeDocument/2006/relationships/image" Target="../media/image121.gi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2.gif"/><Relationship Id="rId2" Type="http://schemas.openxmlformats.org/officeDocument/2006/relationships/audio" Target="../media/audio5.wav"/><Relationship Id="rId1" Type="http://schemas.openxmlformats.org/officeDocument/2006/relationships/audio" Target="../media/audio4.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2.gif"/><Relationship Id="rId2" Type="http://schemas.openxmlformats.org/officeDocument/2006/relationships/audio" Target="../media/audio7.wav"/><Relationship Id="rId1" Type="http://schemas.openxmlformats.org/officeDocument/2006/relationships/audio" Target="../media/audio6.wav"/><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audio9.wav"/><Relationship Id="rId1" Type="http://schemas.openxmlformats.org/officeDocument/2006/relationships/audio" Target="../media/audio8.wav"/><Relationship Id="rId6" Type="http://schemas.openxmlformats.org/officeDocument/2006/relationships/image" Target="../media/image14.png"/><Relationship Id="rId5" Type="http://schemas.openxmlformats.org/officeDocument/2006/relationships/image" Target="../media/image2.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audio11.wav"/><Relationship Id="rId1" Type="http://schemas.openxmlformats.org/officeDocument/2006/relationships/audio" Target="../media/audio10.wav"/><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2.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audio13.wav"/><Relationship Id="rId1" Type="http://schemas.openxmlformats.org/officeDocument/2006/relationships/audio" Target="../media/audio12.wav"/><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gif"/><Relationship Id="rId4" Type="http://schemas.openxmlformats.org/officeDocument/2006/relationships/notesSlide" Target="../notesSlides/notesSlide7.xml"/><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2.gif"/><Relationship Id="rId2" Type="http://schemas.openxmlformats.org/officeDocument/2006/relationships/audio" Target="../media/audio15.wav"/><Relationship Id="rId1" Type="http://schemas.openxmlformats.org/officeDocument/2006/relationships/audio" Target="../media/audio14.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8.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slideLayout" Target="../slideLayouts/slideLayout6.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7.wav"/><Relationship Id="rId16" Type="http://schemas.openxmlformats.org/officeDocument/2006/relationships/image" Target="../media/image43.png"/><Relationship Id="rId1" Type="http://schemas.openxmlformats.org/officeDocument/2006/relationships/audio" Target="../media/audio16.wav"/><Relationship Id="rId6" Type="http://schemas.openxmlformats.org/officeDocument/2006/relationships/image" Target="../media/image33.tiff"/><Relationship Id="rId11" Type="http://schemas.openxmlformats.org/officeDocument/2006/relationships/image" Target="../media/image38.png"/><Relationship Id="rId5" Type="http://schemas.openxmlformats.org/officeDocument/2006/relationships/image" Target="../media/image2.gif"/><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notesSlide" Target="../notesSlides/notesSlide9.xml"/><Relationship Id="rId9" Type="http://schemas.openxmlformats.org/officeDocument/2006/relationships/image" Target="../media/image36.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15616" y="908720"/>
            <a:ext cx="7340352" cy="794519"/>
          </a:xfrm>
        </p:spPr>
        <p:txBody>
          <a:bodyPr>
            <a:noAutofit/>
          </a:bodyPr>
          <a:lstStyle/>
          <a:p>
            <a:pPr algn="l"/>
            <a:r>
              <a:rPr lang="nl-NL" sz="4000" dirty="0" err="1" smtClean="0"/>
              <a:t>Paleo-ecologie</a:t>
            </a:r>
            <a:r>
              <a:rPr lang="nl-NL" sz="4000" dirty="0" smtClean="0"/>
              <a:t> </a:t>
            </a:r>
            <a:r>
              <a:rPr lang="nl-NL" sz="4000" dirty="0" err="1" smtClean="0"/>
              <a:t>KRW-doelen</a:t>
            </a:r>
            <a:r>
              <a:rPr lang="nl-NL" sz="4000" dirty="0" smtClean="0"/>
              <a:t> en Natuurontwikkeling</a:t>
            </a:r>
            <a:endParaRPr lang="nl-NL" sz="4000" dirty="0"/>
          </a:p>
        </p:txBody>
      </p:sp>
      <p:cxnSp>
        <p:nvCxnSpPr>
          <p:cNvPr id="7" name="Rechte verbindingslijn 6"/>
          <p:cNvCxnSpPr/>
          <p:nvPr/>
        </p:nvCxnSpPr>
        <p:spPr>
          <a:xfrm flipH="1">
            <a:off x="179512" y="1700808"/>
            <a:ext cx="828092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sp>
        <p:nvSpPr>
          <p:cNvPr id="6" name="Ondertitel 5"/>
          <p:cNvSpPr>
            <a:spLocks noGrp="1"/>
          </p:cNvSpPr>
          <p:nvPr>
            <p:ph type="subTitle" idx="1"/>
          </p:nvPr>
        </p:nvSpPr>
        <p:spPr>
          <a:xfrm>
            <a:off x="611560" y="1700808"/>
            <a:ext cx="7854696" cy="1768160"/>
          </a:xfrm>
        </p:spPr>
        <p:txBody>
          <a:bodyPr>
            <a:normAutofit lnSpcReduction="10000"/>
          </a:bodyPr>
          <a:lstStyle/>
          <a:p>
            <a:pPr algn="l"/>
            <a:endParaRPr lang="nl-NL" dirty="0" smtClean="0"/>
          </a:p>
          <a:p>
            <a:pPr algn="l"/>
            <a:r>
              <a:rPr lang="nl-NL" dirty="0" smtClean="0">
                <a:solidFill>
                  <a:srgbClr val="FFFF00"/>
                </a:solidFill>
              </a:rPr>
              <a:t>Presentatie door Alexander Klink ten behoeve van de bijeenkomst van het platform waterschapsecologen </a:t>
            </a:r>
          </a:p>
          <a:p>
            <a:pPr algn="l"/>
            <a:r>
              <a:rPr lang="nl-NL" dirty="0" smtClean="0">
                <a:solidFill>
                  <a:srgbClr val="FFFF00"/>
                </a:solidFill>
              </a:rPr>
              <a:t>3 december 2012</a:t>
            </a:r>
          </a:p>
          <a:p>
            <a:pPr algn="l"/>
            <a:endParaRPr lang="nl-NL" dirty="0" smtClean="0"/>
          </a:p>
          <a:p>
            <a:pPr algn="l"/>
            <a:endParaRPr lang="nl-NL" dirty="0"/>
          </a:p>
        </p:txBody>
      </p:sp>
      <p:sp>
        <p:nvSpPr>
          <p:cNvPr id="9" name="Tekstvak 8"/>
          <p:cNvSpPr txBox="1"/>
          <p:nvPr/>
        </p:nvSpPr>
        <p:spPr>
          <a:xfrm>
            <a:off x="683568" y="6093296"/>
            <a:ext cx="7416824" cy="646331"/>
          </a:xfrm>
          <a:prstGeom prst="rect">
            <a:avLst/>
          </a:prstGeom>
          <a:noFill/>
        </p:spPr>
        <p:txBody>
          <a:bodyPr wrap="square" rtlCol="0">
            <a:spAutoFit/>
          </a:bodyPr>
          <a:lstStyle/>
          <a:p>
            <a:r>
              <a:rPr lang="nl-NL" dirty="0" smtClean="0"/>
              <a:t>© Hydrobiologisch </a:t>
            </a:r>
            <a:r>
              <a:rPr lang="nl-NL" dirty="0" err="1" smtClean="0"/>
              <a:t>Adviesburo</a:t>
            </a:r>
            <a:r>
              <a:rPr lang="nl-NL" dirty="0" smtClean="0"/>
              <a:t> Klink</a:t>
            </a:r>
          </a:p>
          <a:p>
            <a:endParaRPr lang="nl-NL" dirty="0"/>
          </a:p>
        </p:txBody>
      </p:sp>
      <p:pic>
        <p:nvPicPr>
          <p:cNvPr id="15" name="~PP3180.WAV">
            <a:hlinkClick r:id="" action="ppaction://media"/>
          </p:cNvPr>
          <p:cNvPicPr>
            <a:picLocks noRot="1" noChangeAspect="1"/>
          </p:cNvPicPr>
          <p:nvPr>
            <a:wavAudioFile r:embed="rId1" name="~PP3180.WAV"/>
          </p:nvPr>
        </p:nvPicPr>
        <p:blipFill>
          <a:blip r:embed="rId5" cstate="print"/>
          <a:stretch>
            <a:fillRect/>
          </a:stretch>
        </p:blipFill>
        <p:spPr>
          <a:xfrm>
            <a:off x="8674100" y="6388100"/>
            <a:ext cx="304800" cy="304800"/>
          </a:xfrm>
          <a:prstGeom prst="rect">
            <a:avLst/>
          </a:prstGeom>
        </p:spPr>
      </p:pic>
    </p:spTree>
  </p:cSld>
  <p:clrMapOvr>
    <a:masterClrMapping/>
  </p:clrMapOvr>
  <p:transition advTm="249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smtClean="0"/>
              <a:t>Determinatie</a:t>
            </a:r>
            <a:br>
              <a:rPr lang="nl-NL" sz="4400" dirty="0" smtClean="0"/>
            </a:br>
            <a:r>
              <a:rPr lang="nl-NL" sz="2700" dirty="0" smtClean="0"/>
              <a:t>Eendagsvliegen </a:t>
            </a:r>
            <a:r>
              <a:rPr lang="nl-NL" sz="2700" dirty="0" smtClean="0">
                <a:solidFill>
                  <a:srgbClr val="FFFF00"/>
                </a:solidFill>
              </a:rPr>
              <a:t>kaken</a:t>
            </a:r>
            <a:endParaRPr lang="nl-NL" sz="2700" dirty="0">
              <a:solidFill>
                <a:srgbClr val="FFFF00"/>
              </a:solidFill>
            </a:endParaRPr>
          </a:p>
        </p:txBody>
      </p:sp>
      <p:pic>
        <p:nvPicPr>
          <p:cNvPr id="5" name="Picture 2"/>
          <p:cNvPicPr>
            <a:picLocks noChangeAspect="1" noChangeArrowheads="1"/>
          </p:cNvPicPr>
          <p:nvPr/>
        </p:nvPicPr>
        <p:blipFill>
          <a:blip r:embed="rId5" cstate="print">
            <a:clrChange>
              <a:clrFrom>
                <a:srgbClr val="FFFFFF"/>
              </a:clrFrom>
              <a:clrTo>
                <a:srgbClr val="FFFFFF">
                  <a:alpha val="0"/>
                </a:srgbClr>
              </a:clrTo>
            </a:clrChange>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8" name="Tijdelijke aanduiding voor inhoud 7" descr="Paraleptophlebia submarginata rechter mandibel prep 342.tif"/>
          <p:cNvPicPr>
            <a:picLocks noGrp="1" noChangeAspect="1"/>
          </p:cNvPicPr>
          <p:nvPr>
            <p:ph idx="1"/>
          </p:nvPr>
        </p:nvPicPr>
        <p:blipFill>
          <a:blip r:embed="rId6" cstate="print"/>
          <a:stretch>
            <a:fillRect/>
          </a:stretch>
        </p:blipFill>
        <p:spPr>
          <a:xfrm>
            <a:off x="1763688" y="2060849"/>
            <a:ext cx="1552090" cy="1152128"/>
          </a:xfrm>
        </p:spPr>
      </p:pic>
      <p:sp>
        <p:nvSpPr>
          <p:cNvPr id="10" name="Tekstvak 9"/>
          <p:cNvSpPr txBox="1"/>
          <p:nvPr/>
        </p:nvSpPr>
        <p:spPr>
          <a:xfrm>
            <a:off x="1691680" y="3284984"/>
            <a:ext cx="1778051" cy="230832"/>
          </a:xfrm>
          <a:prstGeom prst="rect">
            <a:avLst/>
          </a:prstGeom>
          <a:noFill/>
        </p:spPr>
        <p:txBody>
          <a:bodyPr wrap="none" rtlCol="0">
            <a:spAutoFit/>
          </a:bodyPr>
          <a:lstStyle/>
          <a:p>
            <a:r>
              <a:rPr lang="nl-NL" sz="900" dirty="0" err="1" smtClean="0"/>
              <a:t>Paraleptophlebia</a:t>
            </a:r>
            <a:r>
              <a:rPr lang="nl-NL" sz="900" dirty="0" smtClean="0"/>
              <a:t> </a:t>
            </a:r>
            <a:r>
              <a:rPr lang="nl-NL" sz="900" dirty="0" err="1" smtClean="0"/>
              <a:t>submarginata</a:t>
            </a:r>
            <a:endParaRPr lang="nl-NL" sz="900" dirty="0"/>
          </a:p>
        </p:txBody>
      </p:sp>
      <p:sp>
        <p:nvSpPr>
          <p:cNvPr id="16" name="Tekstvak 15"/>
          <p:cNvSpPr txBox="1"/>
          <p:nvPr/>
        </p:nvSpPr>
        <p:spPr>
          <a:xfrm>
            <a:off x="3419872" y="3284984"/>
            <a:ext cx="1152880" cy="230832"/>
          </a:xfrm>
          <a:prstGeom prst="rect">
            <a:avLst/>
          </a:prstGeom>
          <a:noFill/>
        </p:spPr>
        <p:txBody>
          <a:bodyPr wrap="none" rtlCol="0">
            <a:spAutoFit/>
          </a:bodyPr>
          <a:lstStyle/>
          <a:p>
            <a:r>
              <a:rPr lang="nl-NL" sz="900" dirty="0" err="1" smtClean="0"/>
              <a:t>Habrophlebia</a:t>
            </a:r>
            <a:r>
              <a:rPr lang="nl-NL" sz="900" dirty="0" smtClean="0"/>
              <a:t> </a:t>
            </a:r>
            <a:r>
              <a:rPr lang="nl-NL" sz="900" dirty="0" err="1" smtClean="0"/>
              <a:t>lauta</a:t>
            </a:r>
            <a:endParaRPr lang="nl-NL" sz="900" dirty="0"/>
          </a:p>
        </p:txBody>
      </p:sp>
      <p:pic>
        <p:nvPicPr>
          <p:cNvPr id="17" name="Afbeelding 16" descr="Habrophlebia lauta rechter mandibel prep. 344.tif"/>
          <p:cNvPicPr>
            <a:picLocks noChangeAspect="1"/>
          </p:cNvPicPr>
          <p:nvPr/>
        </p:nvPicPr>
        <p:blipFill>
          <a:blip r:embed="rId7" cstate="print"/>
          <a:stretch>
            <a:fillRect/>
          </a:stretch>
        </p:blipFill>
        <p:spPr>
          <a:xfrm>
            <a:off x="3491880" y="2095744"/>
            <a:ext cx="1505079" cy="1117232"/>
          </a:xfrm>
          <a:prstGeom prst="rect">
            <a:avLst/>
          </a:prstGeom>
        </p:spPr>
      </p:pic>
      <p:pic>
        <p:nvPicPr>
          <p:cNvPr id="19" name="Afbeelding 18" descr="Ephemerella ignita rechter mandibel prep 343.jpg"/>
          <p:cNvPicPr>
            <a:picLocks noChangeAspect="1"/>
          </p:cNvPicPr>
          <p:nvPr/>
        </p:nvPicPr>
        <p:blipFill>
          <a:blip r:embed="rId8" cstate="print"/>
          <a:stretch>
            <a:fillRect/>
          </a:stretch>
        </p:blipFill>
        <p:spPr>
          <a:xfrm>
            <a:off x="5148064" y="2060848"/>
            <a:ext cx="1552088" cy="1152128"/>
          </a:xfrm>
          <a:prstGeom prst="rect">
            <a:avLst/>
          </a:prstGeom>
        </p:spPr>
      </p:pic>
      <p:sp>
        <p:nvSpPr>
          <p:cNvPr id="20" name="Rechthoek 19"/>
          <p:cNvSpPr/>
          <p:nvPr/>
        </p:nvSpPr>
        <p:spPr>
          <a:xfrm>
            <a:off x="5148064" y="3284984"/>
            <a:ext cx="1127232" cy="230832"/>
          </a:xfrm>
          <a:prstGeom prst="rect">
            <a:avLst/>
          </a:prstGeom>
        </p:spPr>
        <p:txBody>
          <a:bodyPr wrap="none">
            <a:spAutoFit/>
          </a:bodyPr>
          <a:lstStyle/>
          <a:p>
            <a:pPr lvl="0"/>
            <a:r>
              <a:rPr lang="nl-NL" sz="900" dirty="0" err="1" smtClean="0">
                <a:solidFill>
                  <a:prstClr val="white"/>
                </a:solidFill>
              </a:rPr>
              <a:t>Ephemerella</a:t>
            </a:r>
            <a:r>
              <a:rPr lang="nl-NL" sz="900" dirty="0" smtClean="0">
                <a:solidFill>
                  <a:prstClr val="white"/>
                </a:solidFill>
              </a:rPr>
              <a:t> </a:t>
            </a:r>
            <a:r>
              <a:rPr lang="nl-NL" sz="900" dirty="0" err="1" smtClean="0">
                <a:solidFill>
                  <a:prstClr val="white"/>
                </a:solidFill>
              </a:rPr>
              <a:t>ignita</a:t>
            </a:r>
            <a:endParaRPr lang="nl-NL" sz="900" dirty="0">
              <a:solidFill>
                <a:prstClr val="white"/>
              </a:solidFill>
            </a:endParaRPr>
          </a:p>
        </p:txBody>
      </p:sp>
      <p:sp>
        <p:nvSpPr>
          <p:cNvPr id="25" name="Rechthoek 24"/>
          <p:cNvSpPr/>
          <p:nvPr/>
        </p:nvSpPr>
        <p:spPr>
          <a:xfrm>
            <a:off x="179512" y="3284984"/>
            <a:ext cx="864339" cy="230832"/>
          </a:xfrm>
          <a:prstGeom prst="rect">
            <a:avLst/>
          </a:prstGeom>
        </p:spPr>
        <p:txBody>
          <a:bodyPr wrap="none">
            <a:spAutoFit/>
          </a:bodyPr>
          <a:lstStyle/>
          <a:p>
            <a:pPr lvl="0"/>
            <a:r>
              <a:rPr lang="nl-NL" sz="900" dirty="0" err="1" smtClean="0">
                <a:solidFill>
                  <a:prstClr val="white"/>
                </a:solidFill>
              </a:rPr>
              <a:t>Cloeon</a:t>
            </a:r>
            <a:r>
              <a:rPr lang="nl-NL" sz="900" dirty="0" smtClean="0">
                <a:solidFill>
                  <a:prstClr val="white"/>
                </a:solidFill>
              </a:rPr>
              <a:t> </a:t>
            </a:r>
            <a:r>
              <a:rPr lang="nl-NL" sz="900" dirty="0" err="1" smtClean="0">
                <a:solidFill>
                  <a:prstClr val="white"/>
                </a:solidFill>
              </a:rPr>
              <a:t>simile</a:t>
            </a:r>
            <a:endParaRPr lang="nl-NL" sz="900" dirty="0">
              <a:solidFill>
                <a:prstClr val="white"/>
              </a:solidFill>
            </a:endParaRPr>
          </a:p>
        </p:txBody>
      </p:sp>
      <p:pic>
        <p:nvPicPr>
          <p:cNvPr id="26" name="Afbeelding 25" descr="Baetis liebenauae L. mandibel apicaal 261.jpg"/>
          <p:cNvPicPr>
            <a:picLocks noChangeAspect="1"/>
          </p:cNvPicPr>
          <p:nvPr/>
        </p:nvPicPr>
        <p:blipFill>
          <a:blip r:embed="rId9" cstate="print"/>
          <a:srcRect r="25490"/>
          <a:stretch>
            <a:fillRect/>
          </a:stretch>
        </p:blipFill>
        <p:spPr>
          <a:xfrm>
            <a:off x="3779912" y="3861048"/>
            <a:ext cx="1368152" cy="1224136"/>
          </a:xfrm>
          <a:prstGeom prst="rect">
            <a:avLst/>
          </a:prstGeom>
        </p:spPr>
      </p:pic>
      <p:pic>
        <p:nvPicPr>
          <p:cNvPr id="27" name="Afbeelding 26" descr="Cloeon simile rechts Rheezermaten Z 341 90-111 cm 5.jpg"/>
          <p:cNvPicPr>
            <a:picLocks noChangeAspect="1"/>
          </p:cNvPicPr>
          <p:nvPr/>
        </p:nvPicPr>
        <p:blipFill>
          <a:blip r:embed="rId10" cstate="print"/>
          <a:stretch>
            <a:fillRect/>
          </a:stretch>
        </p:blipFill>
        <p:spPr>
          <a:xfrm flipH="1">
            <a:off x="179512" y="2060848"/>
            <a:ext cx="1552089" cy="1152127"/>
          </a:xfrm>
          <a:prstGeom prst="rect">
            <a:avLst/>
          </a:prstGeom>
        </p:spPr>
      </p:pic>
      <p:sp>
        <p:nvSpPr>
          <p:cNvPr id="29" name="Rechthoek 28"/>
          <p:cNvSpPr/>
          <p:nvPr/>
        </p:nvSpPr>
        <p:spPr>
          <a:xfrm>
            <a:off x="3779912" y="5157192"/>
            <a:ext cx="992579" cy="230832"/>
          </a:xfrm>
          <a:prstGeom prst="rect">
            <a:avLst/>
          </a:prstGeom>
        </p:spPr>
        <p:txBody>
          <a:bodyPr wrap="none">
            <a:spAutoFit/>
          </a:bodyPr>
          <a:lstStyle/>
          <a:p>
            <a:pPr lvl="0"/>
            <a:r>
              <a:rPr lang="nl-NL" sz="900" dirty="0" smtClean="0">
                <a:solidFill>
                  <a:prstClr val="white"/>
                </a:solidFill>
              </a:rPr>
              <a:t>Baetis </a:t>
            </a:r>
            <a:r>
              <a:rPr lang="nl-NL" sz="900" dirty="0" err="1" smtClean="0">
                <a:solidFill>
                  <a:prstClr val="white"/>
                </a:solidFill>
              </a:rPr>
              <a:t>liebenaue</a:t>
            </a:r>
            <a:endParaRPr lang="nl-NL" sz="900" dirty="0">
              <a:solidFill>
                <a:prstClr val="white"/>
              </a:solidFill>
            </a:endParaRPr>
          </a:p>
        </p:txBody>
      </p:sp>
      <p:pic>
        <p:nvPicPr>
          <p:cNvPr id="32" name="Afbeelding 31" descr="Ephoron virgo mandibel Schenkenschans.tif"/>
          <p:cNvPicPr>
            <a:picLocks noChangeAspect="1"/>
          </p:cNvPicPr>
          <p:nvPr/>
        </p:nvPicPr>
        <p:blipFill>
          <a:blip r:embed="rId11" cstate="print"/>
          <a:srcRect l="24529" r="26413"/>
          <a:stretch>
            <a:fillRect/>
          </a:stretch>
        </p:blipFill>
        <p:spPr>
          <a:xfrm rot="16200000">
            <a:off x="2221777" y="3546976"/>
            <a:ext cx="1224138" cy="1852281"/>
          </a:xfrm>
          <a:prstGeom prst="rect">
            <a:avLst/>
          </a:prstGeom>
        </p:spPr>
      </p:pic>
      <p:pic>
        <p:nvPicPr>
          <p:cNvPr id="34" name="Afbeelding 33" descr="Rhitrogena mandibel l.tif"/>
          <p:cNvPicPr>
            <a:picLocks noChangeAspect="1"/>
          </p:cNvPicPr>
          <p:nvPr/>
        </p:nvPicPr>
        <p:blipFill>
          <a:blip r:embed="rId12" cstate="print"/>
          <a:stretch>
            <a:fillRect/>
          </a:stretch>
        </p:blipFill>
        <p:spPr>
          <a:xfrm flipH="1">
            <a:off x="7020272" y="2042292"/>
            <a:ext cx="1589823" cy="1180138"/>
          </a:xfrm>
          <a:prstGeom prst="rect">
            <a:avLst/>
          </a:prstGeom>
        </p:spPr>
      </p:pic>
      <p:sp>
        <p:nvSpPr>
          <p:cNvPr id="35" name="Rechthoek 34"/>
          <p:cNvSpPr/>
          <p:nvPr/>
        </p:nvSpPr>
        <p:spPr>
          <a:xfrm>
            <a:off x="6948264" y="3284984"/>
            <a:ext cx="1016625" cy="230832"/>
          </a:xfrm>
          <a:prstGeom prst="rect">
            <a:avLst/>
          </a:prstGeom>
        </p:spPr>
        <p:txBody>
          <a:bodyPr wrap="none">
            <a:spAutoFit/>
          </a:bodyPr>
          <a:lstStyle/>
          <a:p>
            <a:pPr lvl="0"/>
            <a:r>
              <a:rPr lang="nl-NL" sz="900" dirty="0" err="1" smtClean="0">
                <a:solidFill>
                  <a:prstClr val="white"/>
                </a:solidFill>
              </a:rPr>
              <a:t>Rhitrogena</a:t>
            </a:r>
            <a:r>
              <a:rPr lang="nl-NL" sz="900" dirty="0" smtClean="0">
                <a:solidFill>
                  <a:prstClr val="white"/>
                </a:solidFill>
              </a:rPr>
              <a:t> </a:t>
            </a:r>
            <a:r>
              <a:rPr lang="nl-NL" sz="900" dirty="0" err="1" smtClean="0">
                <a:solidFill>
                  <a:prstClr val="white"/>
                </a:solidFill>
              </a:rPr>
              <a:t>spec</a:t>
            </a:r>
            <a:r>
              <a:rPr lang="nl-NL" sz="900" dirty="0" smtClean="0">
                <a:solidFill>
                  <a:prstClr val="white"/>
                </a:solidFill>
              </a:rPr>
              <a:t>.</a:t>
            </a:r>
            <a:endParaRPr lang="nl-NL" sz="900" dirty="0">
              <a:solidFill>
                <a:prstClr val="white"/>
              </a:solidFill>
            </a:endParaRPr>
          </a:p>
        </p:txBody>
      </p:sp>
      <p:pic>
        <p:nvPicPr>
          <p:cNvPr id="36" name="Afbeelding 35" descr="Potamanthus luteus mandibel Opheusden N.tif"/>
          <p:cNvPicPr>
            <a:picLocks noChangeAspect="1"/>
          </p:cNvPicPr>
          <p:nvPr/>
        </p:nvPicPr>
        <p:blipFill>
          <a:blip r:embed="rId13" cstate="print"/>
          <a:stretch>
            <a:fillRect/>
          </a:stretch>
        </p:blipFill>
        <p:spPr>
          <a:xfrm>
            <a:off x="179512" y="3861048"/>
            <a:ext cx="1661832" cy="1233591"/>
          </a:xfrm>
          <a:prstGeom prst="rect">
            <a:avLst/>
          </a:prstGeom>
        </p:spPr>
      </p:pic>
      <p:sp>
        <p:nvSpPr>
          <p:cNvPr id="37" name="Rechthoek 36"/>
          <p:cNvSpPr/>
          <p:nvPr/>
        </p:nvSpPr>
        <p:spPr>
          <a:xfrm>
            <a:off x="179512" y="5157192"/>
            <a:ext cx="1186543" cy="230832"/>
          </a:xfrm>
          <a:prstGeom prst="rect">
            <a:avLst/>
          </a:prstGeom>
        </p:spPr>
        <p:txBody>
          <a:bodyPr wrap="none">
            <a:spAutoFit/>
          </a:bodyPr>
          <a:lstStyle/>
          <a:p>
            <a:pPr lvl="0"/>
            <a:r>
              <a:rPr lang="nl-NL" sz="900" dirty="0" err="1" smtClean="0">
                <a:solidFill>
                  <a:prstClr val="white"/>
                </a:solidFill>
              </a:rPr>
              <a:t>Potamanthus</a:t>
            </a:r>
            <a:r>
              <a:rPr lang="nl-NL" sz="900" dirty="0" smtClean="0">
                <a:solidFill>
                  <a:prstClr val="white"/>
                </a:solidFill>
              </a:rPr>
              <a:t> </a:t>
            </a:r>
            <a:r>
              <a:rPr lang="nl-NL" sz="900" dirty="0" err="1" smtClean="0">
                <a:solidFill>
                  <a:prstClr val="white"/>
                </a:solidFill>
              </a:rPr>
              <a:t>luteus</a:t>
            </a:r>
            <a:endParaRPr lang="nl-NL" sz="900" dirty="0">
              <a:solidFill>
                <a:prstClr val="white"/>
              </a:solidFill>
            </a:endParaRPr>
          </a:p>
        </p:txBody>
      </p:sp>
      <p:sp>
        <p:nvSpPr>
          <p:cNvPr id="38" name="Rechthoek 37"/>
          <p:cNvSpPr/>
          <p:nvPr/>
        </p:nvSpPr>
        <p:spPr>
          <a:xfrm>
            <a:off x="1907704" y="5157192"/>
            <a:ext cx="904415" cy="230832"/>
          </a:xfrm>
          <a:prstGeom prst="rect">
            <a:avLst/>
          </a:prstGeom>
        </p:spPr>
        <p:txBody>
          <a:bodyPr wrap="none">
            <a:spAutoFit/>
          </a:bodyPr>
          <a:lstStyle/>
          <a:p>
            <a:pPr lvl="0"/>
            <a:r>
              <a:rPr lang="nl-NL" sz="900" dirty="0" err="1" smtClean="0">
                <a:solidFill>
                  <a:prstClr val="white"/>
                </a:solidFill>
              </a:rPr>
              <a:t>Ephoron</a:t>
            </a:r>
            <a:r>
              <a:rPr lang="nl-NL" sz="900" dirty="0" smtClean="0">
                <a:solidFill>
                  <a:prstClr val="white"/>
                </a:solidFill>
              </a:rPr>
              <a:t> virgo</a:t>
            </a:r>
            <a:endParaRPr lang="nl-NL" sz="900" dirty="0">
              <a:solidFill>
                <a:prstClr val="white"/>
              </a:solidFill>
            </a:endParaRPr>
          </a:p>
        </p:txBody>
      </p:sp>
      <p:pic>
        <p:nvPicPr>
          <p:cNvPr id="39" name="Afbeelding 38" descr="Ephemera mandibel Schenkenschans.tif"/>
          <p:cNvPicPr>
            <a:picLocks noChangeAspect="1"/>
          </p:cNvPicPr>
          <p:nvPr/>
        </p:nvPicPr>
        <p:blipFill>
          <a:blip r:embed="rId14" cstate="print"/>
          <a:srcRect l="40687" t="9037" r="28797"/>
          <a:stretch>
            <a:fillRect/>
          </a:stretch>
        </p:blipFill>
        <p:spPr>
          <a:xfrm rot="16200000">
            <a:off x="5548835" y="4036341"/>
            <a:ext cx="648072" cy="1449614"/>
          </a:xfrm>
          <a:prstGeom prst="rect">
            <a:avLst/>
          </a:prstGeom>
        </p:spPr>
      </p:pic>
      <p:sp>
        <p:nvSpPr>
          <p:cNvPr id="40" name="Rechthoek 39"/>
          <p:cNvSpPr/>
          <p:nvPr/>
        </p:nvSpPr>
        <p:spPr>
          <a:xfrm>
            <a:off x="5148064" y="5157192"/>
            <a:ext cx="968535" cy="230832"/>
          </a:xfrm>
          <a:prstGeom prst="rect">
            <a:avLst/>
          </a:prstGeom>
        </p:spPr>
        <p:txBody>
          <a:bodyPr wrap="none">
            <a:spAutoFit/>
          </a:bodyPr>
          <a:lstStyle/>
          <a:p>
            <a:pPr lvl="0"/>
            <a:r>
              <a:rPr lang="nl-NL" sz="900" dirty="0" err="1" smtClean="0">
                <a:solidFill>
                  <a:prstClr val="white"/>
                </a:solidFill>
              </a:rPr>
              <a:t>Ephemera</a:t>
            </a:r>
            <a:r>
              <a:rPr lang="nl-NL" sz="900" dirty="0" smtClean="0">
                <a:solidFill>
                  <a:prstClr val="white"/>
                </a:solidFill>
              </a:rPr>
              <a:t> </a:t>
            </a:r>
            <a:r>
              <a:rPr lang="nl-NL" sz="900" dirty="0" err="1" smtClean="0">
                <a:solidFill>
                  <a:prstClr val="white"/>
                </a:solidFill>
              </a:rPr>
              <a:t>spec</a:t>
            </a:r>
            <a:r>
              <a:rPr lang="nl-NL" sz="900" dirty="0" smtClean="0">
                <a:solidFill>
                  <a:prstClr val="white"/>
                </a:solidFill>
              </a:rPr>
              <a:t>.</a:t>
            </a:r>
            <a:endParaRPr lang="nl-NL" sz="900" dirty="0">
              <a:solidFill>
                <a:prstClr val="white"/>
              </a:solidFill>
            </a:endParaRPr>
          </a:p>
        </p:txBody>
      </p:sp>
      <p:pic>
        <p:nvPicPr>
          <p:cNvPr id="41" name="Afbeelding 40" descr="Cloeon dipterum mand b 240.jpg"/>
          <p:cNvPicPr>
            <a:picLocks noChangeAspect="1"/>
          </p:cNvPicPr>
          <p:nvPr/>
        </p:nvPicPr>
        <p:blipFill>
          <a:blip r:embed="rId15" cstate="print"/>
          <a:stretch>
            <a:fillRect/>
          </a:stretch>
        </p:blipFill>
        <p:spPr>
          <a:xfrm>
            <a:off x="6660232" y="3812704"/>
            <a:ext cx="1944216" cy="1296144"/>
          </a:xfrm>
          <a:prstGeom prst="rect">
            <a:avLst/>
          </a:prstGeom>
        </p:spPr>
      </p:pic>
      <p:sp>
        <p:nvSpPr>
          <p:cNvPr id="42" name="Rechthoek 41"/>
          <p:cNvSpPr/>
          <p:nvPr/>
        </p:nvSpPr>
        <p:spPr>
          <a:xfrm>
            <a:off x="6660232" y="5157192"/>
            <a:ext cx="1034257" cy="230832"/>
          </a:xfrm>
          <a:prstGeom prst="rect">
            <a:avLst/>
          </a:prstGeom>
        </p:spPr>
        <p:txBody>
          <a:bodyPr wrap="none">
            <a:spAutoFit/>
          </a:bodyPr>
          <a:lstStyle/>
          <a:p>
            <a:pPr lvl="0"/>
            <a:r>
              <a:rPr lang="nl-NL" sz="900" dirty="0" err="1" smtClean="0">
                <a:solidFill>
                  <a:prstClr val="white"/>
                </a:solidFill>
              </a:rPr>
              <a:t>Cloeon</a:t>
            </a:r>
            <a:r>
              <a:rPr lang="nl-NL" sz="900" dirty="0" smtClean="0">
                <a:solidFill>
                  <a:prstClr val="white"/>
                </a:solidFill>
              </a:rPr>
              <a:t> </a:t>
            </a:r>
            <a:r>
              <a:rPr lang="nl-NL" sz="900" dirty="0" err="1" smtClean="0">
                <a:solidFill>
                  <a:prstClr val="white"/>
                </a:solidFill>
              </a:rPr>
              <a:t>dipterum</a:t>
            </a:r>
            <a:endParaRPr lang="nl-NL" sz="900" dirty="0">
              <a:solidFill>
                <a:prstClr val="white"/>
              </a:solidFill>
            </a:endParaRPr>
          </a:p>
        </p:txBody>
      </p:sp>
      <p:pic>
        <p:nvPicPr>
          <p:cNvPr id="30" name="Opgenomen geluid">
            <a:hlinkClick r:id="" action="ppaction://media"/>
          </p:cNvPr>
          <p:cNvPicPr>
            <a:picLocks noRot="1" noChangeAspect="1"/>
          </p:cNvPicPr>
          <p:nvPr>
            <a:wavAudioFile r:embed="rId1" name="Opgenomen geluid"/>
          </p:nvPr>
        </p:nvPicPr>
        <p:blipFill>
          <a:blip r:embed="rId16" cstate="print"/>
          <a:stretch>
            <a:fillRect/>
          </a:stretch>
        </p:blipFill>
        <p:spPr>
          <a:xfrm>
            <a:off x="234752" y="332656"/>
            <a:ext cx="304800" cy="304800"/>
          </a:xfrm>
          <a:prstGeom prst="rect">
            <a:avLst/>
          </a:prstGeom>
        </p:spPr>
      </p:pic>
      <p:pic>
        <p:nvPicPr>
          <p:cNvPr id="28" name="~PP640.WAV">
            <a:hlinkClick r:id="" action="ppaction://media"/>
          </p:cNvPr>
          <p:cNvPicPr>
            <a:picLocks noRot="1" noChangeAspect="1"/>
          </p:cNvPicPr>
          <p:nvPr>
            <a:wavAudioFile r:embed="rId2" name="~PP640.WAV"/>
          </p:nvPr>
        </p:nvPicPr>
        <p:blipFill>
          <a:blip r:embed="rId17" cstate="print"/>
          <a:stretch>
            <a:fillRect/>
          </a:stretch>
        </p:blipFill>
        <p:spPr>
          <a:xfrm>
            <a:off x="8674100" y="6388100"/>
            <a:ext cx="304800" cy="304800"/>
          </a:xfrm>
          <a:prstGeom prst="rect">
            <a:avLst/>
          </a:prstGeom>
        </p:spPr>
      </p:pic>
    </p:spTree>
  </p:cSld>
  <p:clrMapOvr>
    <a:masterClrMapping/>
  </p:clrMapOvr>
  <p:transition advTm="11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17" fill="hold"/>
                                        <p:tgtEl>
                                          <p:spTgt spid="30"/>
                                        </p:tgtEl>
                                      </p:cBhvr>
                                    </p:cmd>
                                  </p:childTnLst>
                                </p:cTn>
                              </p:par>
                            </p:childTnLst>
                          </p:cTn>
                        </p:par>
                      </p:childTnLst>
                    </p:cTn>
                  </p:par>
                </p:childTnLst>
              </p:cTn>
              <p:nextCondLst>
                <p:cond evt="onClick" delay="0">
                  <p:tgtEl>
                    <p:spTgt spid="3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smtClean="0"/>
              <a:t>Determinatie</a:t>
            </a:r>
            <a:br>
              <a:rPr lang="nl-NL" sz="4400" dirty="0" smtClean="0"/>
            </a:br>
            <a:r>
              <a:rPr lang="nl-NL" sz="2700" dirty="0" smtClean="0"/>
              <a:t>Elmidae larven </a:t>
            </a:r>
            <a:r>
              <a:rPr lang="nl-NL" sz="2700" dirty="0" smtClean="0">
                <a:solidFill>
                  <a:srgbClr val="FFFF00"/>
                </a:solidFill>
              </a:rPr>
              <a:t>tergieten (zwart kader uitgestorven in </a:t>
            </a:r>
            <a:r>
              <a:rPr lang="nl-NL" sz="2700" dirty="0" err="1" smtClean="0">
                <a:solidFill>
                  <a:srgbClr val="FFFF00"/>
                </a:solidFill>
              </a:rPr>
              <a:t>nl</a:t>
            </a:r>
            <a:r>
              <a:rPr lang="nl-NL" sz="2700" dirty="0" smtClean="0">
                <a:solidFill>
                  <a:srgbClr val="FFFF00"/>
                </a:solidFill>
              </a:rPr>
              <a:t>)</a:t>
            </a:r>
            <a:endParaRPr lang="nl-NL" sz="2700" dirty="0">
              <a:solidFill>
                <a:srgbClr val="FFFF00"/>
              </a:solidFill>
            </a:endParaRPr>
          </a:p>
        </p:txBody>
      </p:sp>
      <p:pic>
        <p:nvPicPr>
          <p:cNvPr id="4" name="Afbeelding 3" descr="Limnius volckmari tergiet 3 261.tif"/>
          <p:cNvPicPr>
            <a:picLocks noChangeAspect="1"/>
          </p:cNvPicPr>
          <p:nvPr/>
        </p:nvPicPr>
        <p:blipFill>
          <a:blip r:embed="rId5" cstate="print"/>
          <a:stretch>
            <a:fillRect/>
          </a:stretch>
        </p:blipFill>
        <p:spPr>
          <a:xfrm>
            <a:off x="5076056" y="1916832"/>
            <a:ext cx="2699792" cy="2004077"/>
          </a:xfrm>
          <a:prstGeom prst="rect">
            <a:avLst/>
          </a:prstGeom>
        </p:spPr>
      </p:pic>
      <p:pic>
        <p:nvPicPr>
          <p:cNvPr id="5" name="Afbeelding 4" descr="Stenelmis canaliculata  L Gr. 3 125-170cm 341.jpg"/>
          <p:cNvPicPr>
            <a:picLocks noChangeAspect="1"/>
          </p:cNvPicPr>
          <p:nvPr/>
        </p:nvPicPr>
        <p:blipFill>
          <a:blip r:embed="rId6" cstate="print"/>
          <a:srcRect l="31072" b="16282"/>
          <a:stretch>
            <a:fillRect/>
          </a:stretch>
        </p:blipFill>
        <p:spPr>
          <a:xfrm>
            <a:off x="6588224" y="4437112"/>
            <a:ext cx="2016224" cy="1817803"/>
          </a:xfrm>
          <a:prstGeom prst="rect">
            <a:avLst/>
          </a:prstGeom>
          <a:ln w="57150">
            <a:solidFill>
              <a:schemeClr val="bg1"/>
            </a:solidFill>
          </a:ln>
        </p:spPr>
      </p:pic>
      <p:sp>
        <p:nvSpPr>
          <p:cNvPr id="6" name="Tekstvak 5"/>
          <p:cNvSpPr txBox="1"/>
          <p:nvPr/>
        </p:nvSpPr>
        <p:spPr>
          <a:xfrm>
            <a:off x="6012160" y="3861048"/>
            <a:ext cx="1117614" cy="230832"/>
          </a:xfrm>
          <a:prstGeom prst="rect">
            <a:avLst/>
          </a:prstGeom>
          <a:noFill/>
        </p:spPr>
        <p:txBody>
          <a:bodyPr wrap="none" rtlCol="0">
            <a:spAutoFit/>
          </a:bodyPr>
          <a:lstStyle/>
          <a:p>
            <a:r>
              <a:rPr lang="nl-NL" sz="900" dirty="0" err="1" smtClean="0"/>
              <a:t>Limnius</a:t>
            </a:r>
            <a:r>
              <a:rPr lang="nl-NL" sz="900" dirty="0" smtClean="0"/>
              <a:t> </a:t>
            </a:r>
            <a:r>
              <a:rPr lang="nl-NL" sz="900" dirty="0" err="1" smtClean="0"/>
              <a:t>volckmari</a:t>
            </a:r>
            <a:endParaRPr lang="nl-NL" sz="900" dirty="0"/>
          </a:p>
        </p:txBody>
      </p:sp>
      <p:sp>
        <p:nvSpPr>
          <p:cNvPr id="7" name="Tekstvak 6"/>
          <p:cNvSpPr txBox="1"/>
          <p:nvPr/>
        </p:nvSpPr>
        <p:spPr>
          <a:xfrm>
            <a:off x="6588224" y="6237312"/>
            <a:ext cx="1354858" cy="230832"/>
          </a:xfrm>
          <a:prstGeom prst="rect">
            <a:avLst/>
          </a:prstGeom>
          <a:noFill/>
        </p:spPr>
        <p:txBody>
          <a:bodyPr wrap="none" rtlCol="0">
            <a:spAutoFit/>
          </a:bodyPr>
          <a:lstStyle/>
          <a:p>
            <a:r>
              <a:rPr lang="nl-NL" sz="900" dirty="0" err="1" smtClean="0"/>
              <a:t>Stenelmis</a:t>
            </a:r>
            <a:r>
              <a:rPr lang="nl-NL" sz="900" dirty="0" smtClean="0"/>
              <a:t> </a:t>
            </a:r>
            <a:r>
              <a:rPr lang="nl-NL" sz="900" dirty="0" err="1" smtClean="0"/>
              <a:t>canaliculatus</a:t>
            </a:r>
            <a:endParaRPr lang="nl-NL" sz="900" dirty="0"/>
          </a:p>
        </p:txBody>
      </p:sp>
      <p:pic>
        <p:nvPicPr>
          <p:cNvPr id="9" name="Afbeelding 8" descr="Oulimnius 3 372.tif"/>
          <p:cNvPicPr>
            <a:picLocks noChangeAspect="1"/>
          </p:cNvPicPr>
          <p:nvPr/>
        </p:nvPicPr>
        <p:blipFill>
          <a:blip r:embed="rId7" cstate="print"/>
          <a:srcRect b="23726"/>
          <a:stretch>
            <a:fillRect/>
          </a:stretch>
        </p:blipFill>
        <p:spPr>
          <a:xfrm>
            <a:off x="3779912" y="4725144"/>
            <a:ext cx="2699792" cy="1528591"/>
          </a:xfrm>
          <a:prstGeom prst="rect">
            <a:avLst/>
          </a:prstGeom>
        </p:spPr>
      </p:pic>
      <p:sp>
        <p:nvSpPr>
          <p:cNvPr id="10" name="Tekstvak 9"/>
          <p:cNvSpPr txBox="1"/>
          <p:nvPr/>
        </p:nvSpPr>
        <p:spPr>
          <a:xfrm>
            <a:off x="3635896" y="6237312"/>
            <a:ext cx="994183" cy="230832"/>
          </a:xfrm>
          <a:prstGeom prst="rect">
            <a:avLst/>
          </a:prstGeom>
          <a:noFill/>
        </p:spPr>
        <p:txBody>
          <a:bodyPr wrap="none" rtlCol="0">
            <a:spAutoFit/>
          </a:bodyPr>
          <a:lstStyle/>
          <a:p>
            <a:r>
              <a:rPr lang="nl-NL" sz="900" dirty="0" err="1" smtClean="0"/>
              <a:t>Oulimnius</a:t>
            </a:r>
            <a:r>
              <a:rPr lang="nl-NL" sz="900" dirty="0" smtClean="0"/>
              <a:t> </a:t>
            </a:r>
            <a:r>
              <a:rPr lang="nl-NL" sz="900" dirty="0" err="1" smtClean="0"/>
              <a:t>spec</a:t>
            </a:r>
            <a:r>
              <a:rPr lang="nl-NL" sz="900" dirty="0" smtClean="0"/>
              <a:t>.</a:t>
            </a:r>
            <a:endParaRPr lang="nl-NL" sz="900" dirty="0"/>
          </a:p>
        </p:txBody>
      </p:sp>
      <p:pic>
        <p:nvPicPr>
          <p:cNvPr id="11" name="Afbeelding 10" descr="Macronychus quadrituberculatus 4 372.tif"/>
          <p:cNvPicPr>
            <a:picLocks noChangeAspect="1"/>
          </p:cNvPicPr>
          <p:nvPr/>
        </p:nvPicPr>
        <p:blipFill>
          <a:blip r:embed="rId8" cstate="print"/>
          <a:srcRect t="36209" r="30313"/>
          <a:stretch>
            <a:fillRect/>
          </a:stretch>
        </p:blipFill>
        <p:spPr>
          <a:xfrm>
            <a:off x="899592" y="4365104"/>
            <a:ext cx="2796068" cy="1899940"/>
          </a:xfrm>
          <a:prstGeom prst="rect">
            <a:avLst/>
          </a:prstGeom>
          <a:ln w="57150">
            <a:solidFill>
              <a:schemeClr val="bg1"/>
            </a:solidFill>
          </a:ln>
        </p:spPr>
      </p:pic>
      <p:sp>
        <p:nvSpPr>
          <p:cNvPr id="12" name="Tekstvak 11"/>
          <p:cNvSpPr txBox="1"/>
          <p:nvPr/>
        </p:nvSpPr>
        <p:spPr>
          <a:xfrm>
            <a:off x="899592" y="6237312"/>
            <a:ext cx="1846980" cy="230832"/>
          </a:xfrm>
          <a:prstGeom prst="rect">
            <a:avLst/>
          </a:prstGeom>
          <a:noFill/>
        </p:spPr>
        <p:txBody>
          <a:bodyPr wrap="none" rtlCol="0">
            <a:spAutoFit/>
          </a:bodyPr>
          <a:lstStyle/>
          <a:p>
            <a:r>
              <a:rPr lang="nl-NL" sz="900" dirty="0" err="1" smtClean="0"/>
              <a:t>Macronychus</a:t>
            </a:r>
            <a:r>
              <a:rPr lang="nl-NL" sz="900" dirty="0" smtClean="0"/>
              <a:t> </a:t>
            </a:r>
            <a:r>
              <a:rPr lang="nl-NL" sz="900" dirty="0" err="1" smtClean="0"/>
              <a:t>quadrituberculatus</a:t>
            </a:r>
            <a:endParaRPr lang="nl-NL" sz="900" dirty="0"/>
          </a:p>
        </p:txBody>
      </p:sp>
      <p:pic>
        <p:nvPicPr>
          <p:cNvPr id="13" name="Afbeelding 12" descr="Esolus parallepipedus Larve tergiet 2 261 Andelle 2005.jpg"/>
          <p:cNvPicPr>
            <a:picLocks noChangeAspect="1"/>
          </p:cNvPicPr>
          <p:nvPr/>
        </p:nvPicPr>
        <p:blipFill>
          <a:blip r:embed="rId9" cstate="print"/>
          <a:srcRect l="19133" t="18263" r="26947" b="6075"/>
          <a:stretch>
            <a:fillRect/>
          </a:stretch>
        </p:blipFill>
        <p:spPr>
          <a:xfrm>
            <a:off x="1475656" y="1916832"/>
            <a:ext cx="2160240" cy="2020870"/>
          </a:xfrm>
          <a:prstGeom prst="rect">
            <a:avLst/>
          </a:prstGeom>
        </p:spPr>
      </p:pic>
      <p:sp>
        <p:nvSpPr>
          <p:cNvPr id="14" name="Tekstvak 13"/>
          <p:cNvSpPr txBox="1"/>
          <p:nvPr/>
        </p:nvSpPr>
        <p:spPr>
          <a:xfrm>
            <a:off x="1979712" y="3861048"/>
            <a:ext cx="1266693" cy="230832"/>
          </a:xfrm>
          <a:prstGeom prst="rect">
            <a:avLst/>
          </a:prstGeom>
          <a:noFill/>
        </p:spPr>
        <p:txBody>
          <a:bodyPr wrap="none" rtlCol="0">
            <a:spAutoFit/>
          </a:bodyPr>
          <a:lstStyle/>
          <a:p>
            <a:r>
              <a:rPr lang="nl-NL" sz="900" dirty="0" err="1" smtClean="0"/>
              <a:t>Esolus</a:t>
            </a:r>
            <a:r>
              <a:rPr lang="nl-NL" sz="900" dirty="0" smtClean="0"/>
              <a:t> </a:t>
            </a:r>
            <a:r>
              <a:rPr lang="nl-NL" sz="900" dirty="0" err="1" smtClean="0"/>
              <a:t>parallepipedus</a:t>
            </a:r>
            <a:endParaRPr lang="nl-NL" sz="900" dirty="0"/>
          </a:p>
        </p:txBody>
      </p:sp>
      <p:pic>
        <p:nvPicPr>
          <p:cNvPr id="16" name="Picture 2"/>
          <p:cNvPicPr>
            <a:picLocks noChangeAspect="1" noChangeArrowheads="1"/>
          </p:cNvPicPr>
          <p:nvPr/>
        </p:nvPicPr>
        <p:blipFill>
          <a:blip r:embed="rId10"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5" name="Opgenomen geluid">
            <a:hlinkClick r:id="" action="ppaction://media"/>
          </p:cNvPr>
          <p:cNvPicPr>
            <a:picLocks noRot="1" noChangeAspect="1"/>
          </p:cNvPicPr>
          <p:nvPr>
            <a:wavAudioFile r:embed="rId1" name="Opgenomen geluid"/>
          </p:nvPr>
        </p:nvPicPr>
        <p:blipFill>
          <a:blip r:embed="rId11" cstate="print"/>
          <a:stretch>
            <a:fillRect/>
          </a:stretch>
        </p:blipFill>
        <p:spPr>
          <a:xfrm>
            <a:off x="306760" y="260648"/>
            <a:ext cx="304800" cy="304800"/>
          </a:xfrm>
          <a:prstGeom prst="rect">
            <a:avLst/>
          </a:prstGeom>
        </p:spPr>
      </p:pic>
      <p:pic>
        <p:nvPicPr>
          <p:cNvPr id="17" name="~PP3988.WAV">
            <a:hlinkClick r:id="" action="ppaction://media"/>
          </p:cNvPr>
          <p:cNvPicPr>
            <a:picLocks noRot="1" noChangeAspect="1"/>
          </p:cNvPicPr>
          <p:nvPr>
            <a:wavAudioFile r:embed="rId2" name="~PP3988.WAV"/>
          </p:nvPr>
        </p:nvPicPr>
        <p:blipFill>
          <a:blip r:embed="rId12" cstate="print"/>
          <a:stretch>
            <a:fillRect/>
          </a:stretch>
        </p:blipFill>
        <p:spPr>
          <a:xfrm>
            <a:off x="8674100" y="6388100"/>
            <a:ext cx="304800" cy="304800"/>
          </a:xfrm>
          <a:prstGeom prst="rect">
            <a:avLst/>
          </a:prstGeom>
        </p:spPr>
      </p:pic>
    </p:spTree>
  </p:cSld>
  <p:clrMapOvr>
    <a:masterClrMapping/>
  </p:clrMapOvr>
  <p:transition advTm="23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607" fill="hold"/>
                                        <p:tgtEl>
                                          <p:spTgt spid="15"/>
                                        </p:tgtEl>
                                      </p:cBhvr>
                                    </p:cmd>
                                  </p:childTnLst>
                                </p:cTn>
                              </p:par>
                            </p:childTnLst>
                          </p:cTn>
                        </p:par>
                      </p:childTnLst>
                    </p:cTn>
                  </p:par>
                </p:childTnLst>
              </p:cTn>
              <p:nextCondLst>
                <p:cond evt="onClick" delay="0">
                  <p:tgtEl>
                    <p:spTgt spid="15"/>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29600" cy="722344"/>
          </a:xfrm>
        </p:spPr>
        <p:txBody>
          <a:bodyPr>
            <a:normAutofit fontScale="90000"/>
          </a:bodyPr>
          <a:lstStyle/>
          <a:p>
            <a:r>
              <a:rPr lang="nl-NL" sz="4900" dirty="0" smtClean="0"/>
              <a:t>Determinatie </a:t>
            </a:r>
            <a:br>
              <a:rPr lang="nl-NL" sz="4900" dirty="0" smtClean="0"/>
            </a:br>
            <a:r>
              <a:rPr lang="nl-NL" sz="2700" dirty="0" smtClean="0"/>
              <a:t>Kokerjuffers </a:t>
            </a:r>
            <a:r>
              <a:rPr lang="nl-NL" sz="2700" dirty="0" err="1" smtClean="0">
                <a:solidFill>
                  <a:srgbClr val="FFFF00"/>
                </a:solidFill>
              </a:rPr>
              <a:t>frontoclypeus</a:t>
            </a:r>
            <a:endParaRPr lang="nl-NL" sz="2700" dirty="0">
              <a:solidFill>
                <a:srgbClr val="FFFF00"/>
              </a:solidFill>
            </a:endParaRPr>
          </a:p>
        </p:txBody>
      </p:sp>
      <p:pic>
        <p:nvPicPr>
          <p:cNvPr id="4" name="Tijdelijke aanduiding voor inhoud 3" descr="Sericostoma personatum fc 386 prep. 20 4.tif"/>
          <p:cNvPicPr>
            <a:picLocks noGrp="1" noChangeAspect="1"/>
          </p:cNvPicPr>
          <p:nvPr>
            <p:ph idx="1"/>
          </p:nvPr>
        </p:nvPicPr>
        <p:blipFill>
          <a:blip r:embed="rId5" cstate="print"/>
          <a:stretch>
            <a:fillRect/>
          </a:stretch>
        </p:blipFill>
        <p:spPr>
          <a:xfrm>
            <a:off x="6444207" y="4293096"/>
            <a:ext cx="1322695" cy="1781869"/>
          </a:xfrm>
        </p:spPr>
      </p:pic>
      <p:sp>
        <p:nvSpPr>
          <p:cNvPr id="5" name="Tekstvak 4"/>
          <p:cNvSpPr txBox="1"/>
          <p:nvPr/>
        </p:nvSpPr>
        <p:spPr>
          <a:xfrm>
            <a:off x="323528" y="3501008"/>
            <a:ext cx="1454244" cy="230832"/>
          </a:xfrm>
          <a:prstGeom prst="rect">
            <a:avLst/>
          </a:prstGeom>
          <a:noFill/>
        </p:spPr>
        <p:txBody>
          <a:bodyPr wrap="square" rtlCol="0">
            <a:spAutoFit/>
          </a:bodyPr>
          <a:lstStyle/>
          <a:p>
            <a:r>
              <a:rPr lang="nl-NL" sz="900" dirty="0" err="1" smtClean="0"/>
              <a:t>Cheumatopsyche</a:t>
            </a:r>
            <a:r>
              <a:rPr lang="nl-NL" sz="900" dirty="0" smtClean="0"/>
              <a:t> </a:t>
            </a:r>
            <a:r>
              <a:rPr lang="nl-NL" sz="900" dirty="0" err="1" smtClean="0"/>
              <a:t>lepida</a:t>
            </a:r>
            <a:endParaRPr lang="nl-NL" sz="900" dirty="0"/>
          </a:p>
        </p:txBody>
      </p:sp>
      <p:sp>
        <p:nvSpPr>
          <p:cNvPr id="6" name="Tekstvak 5"/>
          <p:cNvSpPr txBox="1"/>
          <p:nvPr/>
        </p:nvSpPr>
        <p:spPr>
          <a:xfrm>
            <a:off x="1763688" y="3501008"/>
            <a:ext cx="1656184" cy="230832"/>
          </a:xfrm>
          <a:prstGeom prst="rect">
            <a:avLst/>
          </a:prstGeom>
          <a:noFill/>
        </p:spPr>
        <p:txBody>
          <a:bodyPr wrap="square" rtlCol="0">
            <a:spAutoFit/>
          </a:bodyPr>
          <a:lstStyle/>
          <a:p>
            <a:r>
              <a:rPr lang="nl-NL" sz="900" dirty="0" err="1" smtClean="0"/>
              <a:t>Hydropsyche</a:t>
            </a:r>
            <a:r>
              <a:rPr lang="nl-NL" sz="900" dirty="0" smtClean="0"/>
              <a:t> </a:t>
            </a:r>
            <a:r>
              <a:rPr lang="nl-NL" sz="900" dirty="0" err="1" smtClean="0"/>
              <a:t>contubernalis</a:t>
            </a:r>
            <a:endParaRPr lang="nl-NL" sz="900" dirty="0"/>
          </a:p>
        </p:txBody>
      </p:sp>
      <p:sp>
        <p:nvSpPr>
          <p:cNvPr id="7" name="Tekstvak 6"/>
          <p:cNvSpPr txBox="1"/>
          <p:nvPr/>
        </p:nvSpPr>
        <p:spPr>
          <a:xfrm>
            <a:off x="3419872" y="3501008"/>
            <a:ext cx="1454244" cy="230832"/>
          </a:xfrm>
          <a:prstGeom prst="rect">
            <a:avLst/>
          </a:prstGeom>
          <a:noFill/>
        </p:spPr>
        <p:txBody>
          <a:bodyPr wrap="square" rtlCol="0">
            <a:spAutoFit/>
          </a:bodyPr>
          <a:lstStyle/>
          <a:p>
            <a:r>
              <a:rPr lang="nl-NL" sz="900" dirty="0" err="1" smtClean="0"/>
              <a:t>Hydropsyche</a:t>
            </a:r>
            <a:r>
              <a:rPr lang="nl-NL" sz="900" dirty="0" smtClean="0"/>
              <a:t> </a:t>
            </a:r>
            <a:r>
              <a:rPr lang="nl-NL" sz="900" dirty="0" err="1" smtClean="0"/>
              <a:t>incognita</a:t>
            </a:r>
            <a:endParaRPr lang="nl-NL" sz="900" dirty="0"/>
          </a:p>
        </p:txBody>
      </p:sp>
      <p:sp>
        <p:nvSpPr>
          <p:cNvPr id="8" name="Tekstvak 7"/>
          <p:cNvSpPr txBox="1"/>
          <p:nvPr/>
        </p:nvSpPr>
        <p:spPr>
          <a:xfrm>
            <a:off x="4860032" y="3501008"/>
            <a:ext cx="1454244" cy="230832"/>
          </a:xfrm>
          <a:prstGeom prst="rect">
            <a:avLst/>
          </a:prstGeom>
          <a:noFill/>
        </p:spPr>
        <p:txBody>
          <a:bodyPr wrap="square" rtlCol="0">
            <a:spAutoFit/>
          </a:bodyPr>
          <a:lstStyle/>
          <a:p>
            <a:r>
              <a:rPr lang="nl-NL" sz="900" dirty="0" err="1" smtClean="0"/>
              <a:t>Lepidostoma</a:t>
            </a:r>
            <a:r>
              <a:rPr lang="nl-NL" sz="900" dirty="0" smtClean="0"/>
              <a:t> </a:t>
            </a:r>
            <a:r>
              <a:rPr lang="nl-NL" sz="900" dirty="0" err="1" smtClean="0"/>
              <a:t>hirtum</a:t>
            </a:r>
            <a:endParaRPr lang="nl-NL" sz="900" dirty="0"/>
          </a:p>
        </p:txBody>
      </p:sp>
      <p:sp>
        <p:nvSpPr>
          <p:cNvPr id="9" name="Tekstvak 8"/>
          <p:cNvSpPr txBox="1"/>
          <p:nvPr/>
        </p:nvSpPr>
        <p:spPr>
          <a:xfrm>
            <a:off x="6372200" y="3501008"/>
            <a:ext cx="1454244" cy="230832"/>
          </a:xfrm>
          <a:prstGeom prst="rect">
            <a:avLst/>
          </a:prstGeom>
          <a:noFill/>
        </p:spPr>
        <p:txBody>
          <a:bodyPr wrap="square" rtlCol="0">
            <a:spAutoFit/>
          </a:bodyPr>
          <a:lstStyle/>
          <a:p>
            <a:r>
              <a:rPr lang="nl-NL" sz="900" dirty="0" err="1" smtClean="0"/>
              <a:t>Leptocerus</a:t>
            </a:r>
            <a:r>
              <a:rPr lang="nl-NL" sz="900" dirty="0" smtClean="0"/>
              <a:t> </a:t>
            </a:r>
            <a:r>
              <a:rPr lang="nl-NL" sz="900" dirty="0" err="1" smtClean="0"/>
              <a:t>tineiformis</a:t>
            </a:r>
            <a:endParaRPr lang="nl-NL" sz="900" dirty="0"/>
          </a:p>
        </p:txBody>
      </p:sp>
      <p:sp>
        <p:nvSpPr>
          <p:cNvPr id="10" name="Tekstvak 9"/>
          <p:cNvSpPr txBox="1"/>
          <p:nvPr/>
        </p:nvSpPr>
        <p:spPr>
          <a:xfrm>
            <a:off x="395536" y="6021288"/>
            <a:ext cx="936104" cy="230832"/>
          </a:xfrm>
          <a:prstGeom prst="rect">
            <a:avLst/>
          </a:prstGeom>
          <a:noFill/>
        </p:spPr>
        <p:txBody>
          <a:bodyPr wrap="square" rtlCol="0">
            <a:spAutoFit/>
          </a:bodyPr>
          <a:lstStyle/>
          <a:p>
            <a:r>
              <a:rPr lang="nl-NL" sz="900" dirty="0" err="1" smtClean="0"/>
              <a:t>Lype</a:t>
            </a:r>
            <a:r>
              <a:rPr lang="nl-NL" sz="900" dirty="0" smtClean="0"/>
              <a:t> </a:t>
            </a:r>
            <a:r>
              <a:rPr lang="nl-NL" sz="900" dirty="0" err="1" smtClean="0"/>
              <a:t>phaeopa</a:t>
            </a:r>
            <a:endParaRPr lang="nl-NL" sz="900" dirty="0"/>
          </a:p>
        </p:txBody>
      </p:sp>
      <p:sp>
        <p:nvSpPr>
          <p:cNvPr id="11" name="Tekstvak 10"/>
          <p:cNvSpPr txBox="1"/>
          <p:nvPr/>
        </p:nvSpPr>
        <p:spPr>
          <a:xfrm>
            <a:off x="1763688" y="6021288"/>
            <a:ext cx="1454244" cy="230832"/>
          </a:xfrm>
          <a:prstGeom prst="rect">
            <a:avLst/>
          </a:prstGeom>
          <a:noFill/>
        </p:spPr>
        <p:txBody>
          <a:bodyPr wrap="square" rtlCol="0">
            <a:spAutoFit/>
          </a:bodyPr>
          <a:lstStyle/>
          <a:p>
            <a:r>
              <a:rPr lang="nl-NL" sz="900" dirty="0" err="1" smtClean="0"/>
              <a:t>Notidobia</a:t>
            </a:r>
            <a:r>
              <a:rPr lang="nl-NL" sz="900" dirty="0" smtClean="0"/>
              <a:t> </a:t>
            </a:r>
            <a:r>
              <a:rPr lang="nl-NL" sz="900" dirty="0" err="1" smtClean="0"/>
              <a:t>ciliaris</a:t>
            </a:r>
            <a:endParaRPr lang="nl-NL" sz="900" dirty="0"/>
          </a:p>
        </p:txBody>
      </p:sp>
      <p:sp>
        <p:nvSpPr>
          <p:cNvPr id="12" name="Tekstvak 11"/>
          <p:cNvSpPr txBox="1"/>
          <p:nvPr/>
        </p:nvSpPr>
        <p:spPr>
          <a:xfrm>
            <a:off x="3491880" y="6021288"/>
            <a:ext cx="1454244" cy="230832"/>
          </a:xfrm>
          <a:prstGeom prst="rect">
            <a:avLst/>
          </a:prstGeom>
          <a:noFill/>
        </p:spPr>
        <p:txBody>
          <a:bodyPr wrap="square" rtlCol="0">
            <a:spAutoFit/>
          </a:bodyPr>
          <a:lstStyle/>
          <a:p>
            <a:r>
              <a:rPr lang="nl-NL" sz="900" dirty="0" err="1" smtClean="0"/>
              <a:t>Rhyacophila</a:t>
            </a:r>
            <a:r>
              <a:rPr lang="nl-NL" sz="900" dirty="0" smtClean="0"/>
              <a:t> </a:t>
            </a:r>
            <a:r>
              <a:rPr lang="nl-NL" sz="900" dirty="0" err="1" smtClean="0"/>
              <a:t>dorsalis</a:t>
            </a:r>
            <a:endParaRPr lang="nl-NL" sz="900" dirty="0"/>
          </a:p>
        </p:txBody>
      </p:sp>
      <p:sp>
        <p:nvSpPr>
          <p:cNvPr id="14" name="Tekstvak 13"/>
          <p:cNvSpPr txBox="1"/>
          <p:nvPr/>
        </p:nvSpPr>
        <p:spPr>
          <a:xfrm>
            <a:off x="6372200" y="6021288"/>
            <a:ext cx="1454244" cy="230832"/>
          </a:xfrm>
          <a:prstGeom prst="rect">
            <a:avLst/>
          </a:prstGeom>
          <a:noFill/>
        </p:spPr>
        <p:txBody>
          <a:bodyPr wrap="square" rtlCol="0">
            <a:spAutoFit/>
          </a:bodyPr>
          <a:lstStyle/>
          <a:p>
            <a:r>
              <a:rPr lang="nl-NL" sz="900" dirty="0" err="1" smtClean="0"/>
              <a:t>Sericostoma</a:t>
            </a:r>
            <a:r>
              <a:rPr lang="nl-NL" sz="900" dirty="0" smtClean="0"/>
              <a:t> </a:t>
            </a:r>
            <a:r>
              <a:rPr lang="nl-NL" sz="900" dirty="0" err="1" smtClean="0"/>
              <a:t>personatum</a:t>
            </a:r>
            <a:endParaRPr lang="nl-NL" sz="900" dirty="0"/>
          </a:p>
        </p:txBody>
      </p:sp>
      <p:pic>
        <p:nvPicPr>
          <p:cNvPr id="15" name="Afbeelding 14" descr="Psychomyia pusilla fc 386 prep 11 1.tif"/>
          <p:cNvPicPr>
            <a:picLocks noChangeAspect="1"/>
          </p:cNvPicPr>
          <p:nvPr/>
        </p:nvPicPr>
        <p:blipFill>
          <a:blip r:embed="rId6" cstate="print"/>
          <a:stretch>
            <a:fillRect/>
          </a:stretch>
        </p:blipFill>
        <p:spPr>
          <a:xfrm>
            <a:off x="5004048" y="4293096"/>
            <a:ext cx="1310269" cy="1765129"/>
          </a:xfrm>
          <a:prstGeom prst="rect">
            <a:avLst/>
          </a:prstGeom>
        </p:spPr>
      </p:pic>
      <p:sp>
        <p:nvSpPr>
          <p:cNvPr id="16" name="Tekstvak 15"/>
          <p:cNvSpPr txBox="1"/>
          <p:nvPr/>
        </p:nvSpPr>
        <p:spPr>
          <a:xfrm>
            <a:off x="4932040" y="6021288"/>
            <a:ext cx="1454244" cy="230832"/>
          </a:xfrm>
          <a:prstGeom prst="rect">
            <a:avLst/>
          </a:prstGeom>
          <a:noFill/>
        </p:spPr>
        <p:txBody>
          <a:bodyPr wrap="square" rtlCol="0">
            <a:spAutoFit/>
          </a:bodyPr>
          <a:lstStyle/>
          <a:p>
            <a:r>
              <a:rPr lang="nl-NL" sz="900" dirty="0" err="1" smtClean="0"/>
              <a:t>Psychomyia</a:t>
            </a:r>
            <a:r>
              <a:rPr lang="nl-NL" sz="900" dirty="0" smtClean="0"/>
              <a:t> pusilla</a:t>
            </a:r>
            <a:endParaRPr lang="nl-NL" sz="900" dirty="0"/>
          </a:p>
        </p:txBody>
      </p:sp>
      <p:pic>
        <p:nvPicPr>
          <p:cNvPr id="17" name="Afbeelding 16" descr="Rhyacophila dorsalis fc 386 prep 13 1.tif"/>
          <p:cNvPicPr>
            <a:picLocks noChangeAspect="1"/>
          </p:cNvPicPr>
          <p:nvPr/>
        </p:nvPicPr>
        <p:blipFill>
          <a:blip r:embed="rId7" cstate="print"/>
          <a:stretch>
            <a:fillRect/>
          </a:stretch>
        </p:blipFill>
        <p:spPr>
          <a:xfrm>
            <a:off x="3275856" y="4293096"/>
            <a:ext cx="1613874" cy="1780577"/>
          </a:xfrm>
          <a:prstGeom prst="rect">
            <a:avLst/>
          </a:prstGeom>
        </p:spPr>
      </p:pic>
      <p:pic>
        <p:nvPicPr>
          <p:cNvPr id="18" name="Afbeelding 17" descr="Nolidobia ciliaris 386 fc prep. 9 1.tif"/>
          <p:cNvPicPr>
            <a:picLocks noChangeAspect="1"/>
          </p:cNvPicPr>
          <p:nvPr/>
        </p:nvPicPr>
        <p:blipFill>
          <a:blip r:embed="rId8" cstate="print"/>
          <a:stretch>
            <a:fillRect/>
          </a:stretch>
        </p:blipFill>
        <p:spPr>
          <a:xfrm>
            <a:off x="1835696" y="4293096"/>
            <a:ext cx="1239321" cy="1761294"/>
          </a:xfrm>
          <a:prstGeom prst="rect">
            <a:avLst/>
          </a:prstGeom>
        </p:spPr>
      </p:pic>
      <p:pic>
        <p:nvPicPr>
          <p:cNvPr id="19" name="Afbeelding 18" descr="Lype phaeopa fc 386 BK prep 22 1.tif"/>
          <p:cNvPicPr>
            <a:picLocks noChangeAspect="1"/>
          </p:cNvPicPr>
          <p:nvPr/>
        </p:nvPicPr>
        <p:blipFill>
          <a:blip r:embed="rId9" cstate="print"/>
          <a:stretch>
            <a:fillRect/>
          </a:stretch>
        </p:blipFill>
        <p:spPr>
          <a:xfrm>
            <a:off x="288632" y="4293096"/>
            <a:ext cx="1284125" cy="1729910"/>
          </a:xfrm>
          <a:prstGeom prst="rect">
            <a:avLst/>
          </a:prstGeom>
        </p:spPr>
      </p:pic>
      <p:pic>
        <p:nvPicPr>
          <p:cNvPr id="20" name="Afbeelding 19" descr="Leptocerus tineiformis fc 240.jpg"/>
          <p:cNvPicPr>
            <a:picLocks noChangeAspect="1"/>
          </p:cNvPicPr>
          <p:nvPr/>
        </p:nvPicPr>
        <p:blipFill>
          <a:blip r:embed="rId10" cstate="print"/>
          <a:stretch>
            <a:fillRect/>
          </a:stretch>
        </p:blipFill>
        <p:spPr>
          <a:xfrm>
            <a:off x="6588224" y="1904879"/>
            <a:ext cx="720080" cy="1568745"/>
          </a:xfrm>
          <a:prstGeom prst="rect">
            <a:avLst/>
          </a:prstGeom>
        </p:spPr>
      </p:pic>
      <p:pic>
        <p:nvPicPr>
          <p:cNvPr id="21" name="Afbeelding 20" descr="Lepidostoma hirtum fc 386 prep. 9 1.tif"/>
          <p:cNvPicPr>
            <a:picLocks noChangeAspect="1"/>
          </p:cNvPicPr>
          <p:nvPr/>
        </p:nvPicPr>
        <p:blipFill>
          <a:blip r:embed="rId11" cstate="print"/>
          <a:stretch>
            <a:fillRect/>
          </a:stretch>
        </p:blipFill>
        <p:spPr>
          <a:xfrm>
            <a:off x="5004047" y="1916832"/>
            <a:ext cx="1017981" cy="1556792"/>
          </a:xfrm>
          <a:prstGeom prst="rect">
            <a:avLst/>
          </a:prstGeom>
        </p:spPr>
      </p:pic>
      <p:pic>
        <p:nvPicPr>
          <p:cNvPr id="22" name="Afbeelding 21" descr="Hydropsyche incognita fc 386 BK prep 22 16.tif"/>
          <p:cNvPicPr>
            <a:picLocks noChangeAspect="1"/>
          </p:cNvPicPr>
          <p:nvPr/>
        </p:nvPicPr>
        <p:blipFill>
          <a:blip r:embed="rId12" cstate="print"/>
          <a:stretch>
            <a:fillRect/>
          </a:stretch>
        </p:blipFill>
        <p:spPr>
          <a:xfrm>
            <a:off x="3563887" y="1916832"/>
            <a:ext cx="1124711" cy="1532447"/>
          </a:xfrm>
          <a:prstGeom prst="rect">
            <a:avLst/>
          </a:prstGeom>
        </p:spPr>
      </p:pic>
      <p:pic>
        <p:nvPicPr>
          <p:cNvPr id="23" name="Afbeelding 22" descr="Hydropsyche contubernalis fc Keent blauwe klei 29-9-11.tif"/>
          <p:cNvPicPr>
            <a:picLocks noChangeAspect="1"/>
          </p:cNvPicPr>
          <p:nvPr/>
        </p:nvPicPr>
        <p:blipFill>
          <a:blip r:embed="rId13" cstate="print"/>
          <a:stretch>
            <a:fillRect/>
          </a:stretch>
        </p:blipFill>
        <p:spPr>
          <a:xfrm>
            <a:off x="1907704" y="1916832"/>
            <a:ext cx="1117529" cy="1549008"/>
          </a:xfrm>
          <a:prstGeom prst="rect">
            <a:avLst/>
          </a:prstGeom>
        </p:spPr>
      </p:pic>
      <p:pic>
        <p:nvPicPr>
          <p:cNvPr id="24" name="Afbeelding 23" descr="Cheumatopsyche lepida fc 386 1.tif"/>
          <p:cNvPicPr>
            <a:picLocks noChangeAspect="1"/>
          </p:cNvPicPr>
          <p:nvPr/>
        </p:nvPicPr>
        <p:blipFill>
          <a:blip r:embed="rId14" cstate="print"/>
          <a:stretch>
            <a:fillRect/>
          </a:stretch>
        </p:blipFill>
        <p:spPr>
          <a:xfrm>
            <a:off x="395536" y="1956067"/>
            <a:ext cx="1152128" cy="1535149"/>
          </a:xfrm>
          <a:prstGeom prst="rect">
            <a:avLst/>
          </a:prstGeom>
          <a:ln w="57150">
            <a:solidFill>
              <a:schemeClr val="bg1"/>
            </a:solidFill>
          </a:ln>
        </p:spPr>
      </p:pic>
      <p:pic>
        <p:nvPicPr>
          <p:cNvPr id="26" name="Picture 2"/>
          <p:cNvPicPr>
            <a:picLocks noChangeAspect="1" noChangeArrowheads="1"/>
          </p:cNvPicPr>
          <p:nvPr/>
        </p:nvPicPr>
        <p:blipFill>
          <a:blip r:embed="rId1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27" name="Opgenomen geluid">
            <a:hlinkClick r:id="" action="ppaction://media"/>
          </p:cNvPr>
          <p:cNvPicPr>
            <a:picLocks noRot="1" noChangeAspect="1"/>
          </p:cNvPicPr>
          <p:nvPr>
            <a:wavAudioFile r:embed="rId1" name="Opgenomen geluid"/>
          </p:nvPr>
        </p:nvPicPr>
        <p:blipFill>
          <a:blip r:embed="rId16" cstate="print"/>
          <a:stretch>
            <a:fillRect/>
          </a:stretch>
        </p:blipFill>
        <p:spPr>
          <a:xfrm>
            <a:off x="179512" y="188640"/>
            <a:ext cx="304800" cy="304800"/>
          </a:xfrm>
          <a:prstGeom prst="rect">
            <a:avLst/>
          </a:prstGeom>
        </p:spPr>
      </p:pic>
      <p:pic>
        <p:nvPicPr>
          <p:cNvPr id="25" name="~PP2086.WAV">
            <a:hlinkClick r:id="" action="ppaction://media"/>
          </p:cNvPr>
          <p:cNvPicPr>
            <a:picLocks noRot="1" noChangeAspect="1"/>
          </p:cNvPicPr>
          <p:nvPr>
            <a:wavAudioFile r:embed="rId2" name="~PP2086.WAV"/>
          </p:nvPr>
        </p:nvPicPr>
        <p:blipFill>
          <a:blip r:embed="rId17" cstate="print"/>
          <a:stretch>
            <a:fillRect/>
          </a:stretch>
        </p:blipFill>
        <p:spPr>
          <a:xfrm>
            <a:off x="8674100" y="6388100"/>
            <a:ext cx="304800" cy="304800"/>
          </a:xfrm>
          <a:prstGeom prst="rect">
            <a:avLst/>
          </a:prstGeom>
        </p:spPr>
      </p:pic>
    </p:spTree>
  </p:cSld>
  <p:clrMapOvr>
    <a:masterClrMapping/>
  </p:clrMapOvr>
  <p:transition advTm="184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81" fill="hold"/>
                                        <p:tgtEl>
                                          <p:spTgt spid="27"/>
                                        </p:tgtEl>
                                      </p:cBhvr>
                                    </p:cmd>
                                  </p:childTnLst>
                                </p:cTn>
                              </p:par>
                            </p:childTnLst>
                          </p:cTn>
                        </p:par>
                      </p:childTnLst>
                    </p:cTn>
                  </p:par>
                </p:childTnLst>
              </p:cTn>
              <p:nextCondLst>
                <p:cond evt="onClick" delay="0">
                  <p:tgtEl>
                    <p:spTgt spid="2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p:txBody>
          <a:bodyPr>
            <a:normAutofit/>
          </a:bodyPr>
          <a:lstStyle/>
          <a:p>
            <a:r>
              <a:rPr lang="nl-NL" sz="4400" dirty="0" smtClean="0"/>
              <a:t>Determinatie</a:t>
            </a:r>
            <a:br>
              <a:rPr lang="nl-NL" sz="4400" dirty="0" smtClean="0"/>
            </a:br>
            <a:r>
              <a:rPr lang="nl-NL" sz="2700" dirty="0" smtClean="0"/>
              <a:t>Chironomidae </a:t>
            </a:r>
            <a:r>
              <a:rPr lang="nl-NL" sz="2700" dirty="0" smtClean="0">
                <a:solidFill>
                  <a:srgbClr val="FFFF00"/>
                </a:solidFill>
              </a:rPr>
              <a:t>kop</a:t>
            </a:r>
            <a:endParaRPr lang="nl-NL" sz="2700" dirty="0">
              <a:solidFill>
                <a:srgbClr val="FFFF00"/>
              </a:solidFill>
            </a:endParaRPr>
          </a:p>
        </p:txBody>
      </p:sp>
      <p:pic>
        <p:nvPicPr>
          <p:cNvPr id="4" name="Afbeelding 3" descr="Acricotopus lucens mentum 284.jpg"/>
          <p:cNvPicPr>
            <a:picLocks noChangeAspect="1"/>
          </p:cNvPicPr>
          <p:nvPr/>
        </p:nvPicPr>
        <p:blipFill>
          <a:blip r:embed="rId5" cstate="print"/>
          <a:stretch>
            <a:fillRect/>
          </a:stretch>
        </p:blipFill>
        <p:spPr>
          <a:xfrm>
            <a:off x="467544" y="2102936"/>
            <a:ext cx="1477362" cy="1182048"/>
          </a:xfrm>
          <a:prstGeom prst="rect">
            <a:avLst/>
          </a:prstGeom>
        </p:spPr>
      </p:pic>
      <p:sp>
        <p:nvSpPr>
          <p:cNvPr id="5" name="Rechthoek 4"/>
          <p:cNvSpPr/>
          <p:nvPr/>
        </p:nvSpPr>
        <p:spPr>
          <a:xfrm>
            <a:off x="467544" y="3284984"/>
            <a:ext cx="1135247" cy="230832"/>
          </a:xfrm>
          <a:prstGeom prst="rect">
            <a:avLst/>
          </a:prstGeom>
        </p:spPr>
        <p:txBody>
          <a:bodyPr wrap="none">
            <a:spAutoFit/>
          </a:bodyPr>
          <a:lstStyle/>
          <a:p>
            <a:r>
              <a:rPr lang="nl-NL" sz="900" dirty="0" err="1" smtClean="0"/>
              <a:t>Acricotopus</a:t>
            </a:r>
            <a:r>
              <a:rPr lang="nl-NL" sz="900" dirty="0" smtClean="0"/>
              <a:t> </a:t>
            </a:r>
            <a:r>
              <a:rPr lang="nl-NL" sz="900" dirty="0" err="1" smtClean="0"/>
              <a:t>lucens</a:t>
            </a:r>
            <a:endParaRPr lang="nl-NL" sz="900" dirty="0"/>
          </a:p>
        </p:txBody>
      </p:sp>
      <p:sp>
        <p:nvSpPr>
          <p:cNvPr id="6" name="Rechthoek 5"/>
          <p:cNvSpPr/>
          <p:nvPr/>
        </p:nvSpPr>
        <p:spPr>
          <a:xfrm>
            <a:off x="1835696" y="3284984"/>
            <a:ext cx="1537600" cy="230832"/>
          </a:xfrm>
          <a:prstGeom prst="rect">
            <a:avLst/>
          </a:prstGeom>
        </p:spPr>
        <p:txBody>
          <a:bodyPr wrap="none">
            <a:spAutoFit/>
          </a:bodyPr>
          <a:lstStyle/>
          <a:p>
            <a:r>
              <a:rPr lang="nl-NL" sz="900" dirty="0" err="1" smtClean="0"/>
              <a:t>Cladotanytarsus</a:t>
            </a:r>
            <a:r>
              <a:rPr lang="nl-NL" sz="900" dirty="0" smtClean="0"/>
              <a:t> </a:t>
            </a:r>
            <a:r>
              <a:rPr lang="nl-NL" sz="900" dirty="0" err="1" smtClean="0"/>
              <a:t>conventus</a:t>
            </a:r>
            <a:endParaRPr lang="nl-NL" sz="900" dirty="0"/>
          </a:p>
        </p:txBody>
      </p:sp>
      <p:sp>
        <p:nvSpPr>
          <p:cNvPr id="7" name="Rechthoek 6"/>
          <p:cNvSpPr/>
          <p:nvPr/>
        </p:nvSpPr>
        <p:spPr>
          <a:xfrm>
            <a:off x="3491880" y="3284984"/>
            <a:ext cx="1223412" cy="230832"/>
          </a:xfrm>
          <a:prstGeom prst="rect">
            <a:avLst/>
          </a:prstGeom>
        </p:spPr>
        <p:txBody>
          <a:bodyPr wrap="none">
            <a:spAutoFit/>
          </a:bodyPr>
          <a:lstStyle/>
          <a:p>
            <a:r>
              <a:rPr lang="nl-NL" sz="900" dirty="0" err="1" smtClean="0"/>
              <a:t>Corynocera</a:t>
            </a:r>
            <a:r>
              <a:rPr lang="nl-NL" sz="900" dirty="0" smtClean="0"/>
              <a:t> </a:t>
            </a:r>
            <a:r>
              <a:rPr lang="nl-NL" sz="900" dirty="0" err="1" smtClean="0"/>
              <a:t>ambigua</a:t>
            </a:r>
            <a:endParaRPr lang="nl-NL" sz="900" dirty="0"/>
          </a:p>
        </p:txBody>
      </p:sp>
      <p:sp>
        <p:nvSpPr>
          <p:cNvPr id="8" name="Rechthoek 7"/>
          <p:cNvSpPr/>
          <p:nvPr/>
        </p:nvSpPr>
        <p:spPr>
          <a:xfrm>
            <a:off x="5148064" y="3284984"/>
            <a:ext cx="1420582" cy="230832"/>
          </a:xfrm>
          <a:prstGeom prst="rect">
            <a:avLst/>
          </a:prstGeom>
        </p:spPr>
        <p:txBody>
          <a:bodyPr wrap="none">
            <a:spAutoFit/>
          </a:bodyPr>
          <a:lstStyle/>
          <a:p>
            <a:r>
              <a:rPr lang="nl-NL" sz="900" dirty="0" err="1" smtClean="0"/>
              <a:t>Eukiefferiella</a:t>
            </a:r>
            <a:r>
              <a:rPr lang="nl-NL" sz="900" dirty="0" smtClean="0"/>
              <a:t> </a:t>
            </a:r>
            <a:r>
              <a:rPr lang="nl-NL" sz="900" dirty="0" err="1" smtClean="0"/>
              <a:t>claripennis</a:t>
            </a:r>
            <a:endParaRPr lang="nl-NL" sz="900" dirty="0"/>
          </a:p>
        </p:txBody>
      </p:sp>
      <p:sp>
        <p:nvSpPr>
          <p:cNvPr id="9" name="Rechthoek 8"/>
          <p:cNvSpPr/>
          <p:nvPr/>
        </p:nvSpPr>
        <p:spPr>
          <a:xfrm>
            <a:off x="6732240" y="3284984"/>
            <a:ext cx="1074333" cy="230832"/>
          </a:xfrm>
          <a:prstGeom prst="rect">
            <a:avLst/>
          </a:prstGeom>
        </p:spPr>
        <p:txBody>
          <a:bodyPr wrap="none">
            <a:spAutoFit/>
          </a:bodyPr>
          <a:lstStyle/>
          <a:p>
            <a:r>
              <a:rPr lang="nl-NL" sz="900" dirty="0" err="1" smtClean="0"/>
              <a:t>Limnophyes</a:t>
            </a:r>
            <a:r>
              <a:rPr lang="nl-NL" sz="900" dirty="0" smtClean="0"/>
              <a:t> </a:t>
            </a:r>
            <a:r>
              <a:rPr lang="nl-NL" sz="900" dirty="0" err="1" smtClean="0"/>
              <a:t>spec</a:t>
            </a:r>
            <a:r>
              <a:rPr lang="nl-NL" sz="900" dirty="0" smtClean="0"/>
              <a:t>.</a:t>
            </a:r>
            <a:endParaRPr lang="nl-NL" sz="900" dirty="0"/>
          </a:p>
        </p:txBody>
      </p:sp>
      <p:pic>
        <p:nvPicPr>
          <p:cNvPr id="10" name="Afbeelding 9" descr="Cladotanytarsus conventus AK 1 78-115 cm 106-212µm 1 341.jpg"/>
          <p:cNvPicPr>
            <a:picLocks noChangeAspect="1"/>
          </p:cNvPicPr>
          <p:nvPr/>
        </p:nvPicPr>
        <p:blipFill>
          <a:blip r:embed="rId6" cstate="print"/>
          <a:srcRect l="23263" t="10921" r="25557" b="38936"/>
          <a:stretch>
            <a:fillRect/>
          </a:stretch>
        </p:blipFill>
        <p:spPr>
          <a:xfrm>
            <a:off x="1979712" y="2139402"/>
            <a:ext cx="1575175" cy="1145582"/>
          </a:xfrm>
          <a:prstGeom prst="rect">
            <a:avLst/>
          </a:prstGeom>
          <a:ln w="57150">
            <a:solidFill>
              <a:schemeClr val="bg1"/>
            </a:solidFill>
          </a:ln>
        </p:spPr>
      </p:pic>
      <p:pic>
        <p:nvPicPr>
          <p:cNvPr id="11" name="Afbeelding 10" descr="Corynocera ambigua kop Gr. 3 190-220 cm 341 2.jpg"/>
          <p:cNvPicPr>
            <a:picLocks noChangeAspect="1"/>
          </p:cNvPicPr>
          <p:nvPr/>
        </p:nvPicPr>
        <p:blipFill>
          <a:blip r:embed="rId7" cstate="print"/>
          <a:stretch>
            <a:fillRect/>
          </a:stretch>
        </p:blipFill>
        <p:spPr>
          <a:xfrm>
            <a:off x="3563888" y="2136140"/>
            <a:ext cx="1547664" cy="1148844"/>
          </a:xfrm>
          <a:prstGeom prst="rect">
            <a:avLst/>
          </a:prstGeom>
          <a:ln w="57150">
            <a:solidFill>
              <a:schemeClr val="bg1"/>
            </a:solidFill>
          </a:ln>
        </p:spPr>
      </p:pic>
      <p:pic>
        <p:nvPicPr>
          <p:cNvPr id="12" name="Afbeelding 11" descr="Eukiefferiella claripennis kop Gr. 3 190-220 cm 341.jpg"/>
          <p:cNvPicPr>
            <a:picLocks noChangeAspect="1"/>
          </p:cNvPicPr>
          <p:nvPr/>
        </p:nvPicPr>
        <p:blipFill>
          <a:blip r:embed="rId8" cstate="print"/>
          <a:srcRect l="28518" t="11855" r="25284" b="40727"/>
          <a:stretch>
            <a:fillRect/>
          </a:stretch>
        </p:blipFill>
        <p:spPr>
          <a:xfrm>
            <a:off x="5220072" y="2132856"/>
            <a:ext cx="1512168" cy="1152128"/>
          </a:xfrm>
          <a:prstGeom prst="rect">
            <a:avLst/>
          </a:prstGeom>
        </p:spPr>
      </p:pic>
      <p:pic>
        <p:nvPicPr>
          <p:cNvPr id="13" name="Afbeelding 12" descr="Limnophyes AK1 78-111 212-500 314 1.jpg"/>
          <p:cNvPicPr>
            <a:picLocks noChangeAspect="1"/>
          </p:cNvPicPr>
          <p:nvPr/>
        </p:nvPicPr>
        <p:blipFill>
          <a:blip r:embed="rId9" cstate="print"/>
          <a:srcRect l="11413" t="3322" r="33463" b="42574"/>
          <a:stretch>
            <a:fillRect/>
          </a:stretch>
        </p:blipFill>
        <p:spPr>
          <a:xfrm>
            <a:off x="6732240" y="2132856"/>
            <a:ext cx="1581353" cy="1152128"/>
          </a:xfrm>
          <a:prstGeom prst="rect">
            <a:avLst/>
          </a:prstGeom>
        </p:spPr>
      </p:pic>
      <p:sp>
        <p:nvSpPr>
          <p:cNvPr id="14" name="Rechthoek 13"/>
          <p:cNvSpPr/>
          <p:nvPr/>
        </p:nvSpPr>
        <p:spPr>
          <a:xfrm>
            <a:off x="6804248" y="5733256"/>
            <a:ext cx="1558440" cy="230832"/>
          </a:xfrm>
          <a:prstGeom prst="rect">
            <a:avLst/>
          </a:prstGeom>
        </p:spPr>
        <p:txBody>
          <a:bodyPr wrap="none">
            <a:spAutoFit/>
          </a:bodyPr>
          <a:lstStyle/>
          <a:p>
            <a:r>
              <a:rPr lang="nl-NL" sz="900" dirty="0" err="1" smtClean="0"/>
              <a:t>Synorthocladius</a:t>
            </a:r>
            <a:r>
              <a:rPr lang="nl-NL" sz="900" dirty="0" smtClean="0"/>
              <a:t> </a:t>
            </a:r>
            <a:r>
              <a:rPr lang="nl-NL" sz="900" dirty="0" err="1" smtClean="0"/>
              <a:t>semivirens</a:t>
            </a:r>
            <a:endParaRPr lang="nl-NL" sz="900" dirty="0"/>
          </a:p>
        </p:txBody>
      </p:sp>
      <p:sp>
        <p:nvSpPr>
          <p:cNvPr id="15" name="Rechthoek 14"/>
          <p:cNvSpPr/>
          <p:nvPr/>
        </p:nvSpPr>
        <p:spPr>
          <a:xfrm>
            <a:off x="467544" y="5733256"/>
            <a:ext cx="1345240" cy="230832"/>
          </a:xfrm>
          <a:prstGeom prst="rect">
            <a:avLst/>
          </a:prstGeom>
        </p:spPr>
        <p:txBody>
          <a:bodyPr wrap="none">
            <a:spAutoFit/>
          </a:bodyPr>
          <a:lstStyle/>
          <a:p>
            <a:r>
              <a:rPr lang="nl-NL" sz="900" dirty="0" err="1" smtClean="0"/>
              <a:t>Stenochironomus</a:t>
            </a:r>
            <a:r>
              <a:rPr lang="nl-NL" sz="900" dirty="0" smtClean="0"/>
              <a:t> </a:t>
            </a:r>
            <a:r>
              <a:rPr lang="nl-NL" sz="900" dirty="0" err="1" smtClean="0"/>
              <a:t>spec</a:t>
            </a:r>
            <a:r>
              <a:rPr lang="nl-NL" sz="900" dirty="0" smtClean="0"/>
              <a:t>.</a:t>
            </a:r>
            <a:endParaRPr lang="nl-NL" sz="900" dirty="0"/>
          </a:p>
        </p:txBody>
      </p:sp>
      <p:sp>
        <p:nvSpPr>
          <p:cNvPr id="16" name="Rechthoek 15"/>
          <p:cNvSpPr/>
          <p:nvPr/>
        </p:nvSpPr>
        <p:spPr>
          <a:xfrm>
            <a:off x="2483768" y="5733256"/>
            <a:ext cx="1473480" cy="230832"/>
          </a:xfrm>
          <a:prstGeom prst="rect">
            <a:avLst/>
          </a:prstGeom>
        </p:spPr>
        <p:txBody>
          <a:bodyPr wrap="none">
            <a:spAutoFit/>
          </a:bodyPr>
          <a:lstStyle/>
          <a:p>
            <a:r>
              <a:rPr lang="nl-NL" sz="900" dirty="0" err="1" smtClean="0"/>
              <a:t>Symposiocladius</a:t>
            </a:r>
            <a:r>
              <a:rPr lang="nl-NL" sz="900" dirty="0" smtClean="0"/>
              <a:t> </a:t>
            </a:r>
            <a:r>
              <a:rPr lang="nl-NL" sz="900" dirty="0" err="1" smtClean="0"/>
              <a:t>lignicola</a:t>
            </a:r>
            <a:endParaRPr lang="nl-NL" sz="900" dirty="0"/>
          </a:p>
        </p:txBody>
      </p:sp>
      <p:sp>
        <p:nvSpPr>
          <p:cNvPr id="17" name="Rechthoek 16"/>
          <p:cNvSpPr/>
          <p:nvPr/>
        </p:nvSpPr>
        <p:spPr>
          <a:xfrm>
            <a:off x="4427984" y="5733256"/>
            <a:ext cx="1180131" cy="230832"/>
          </a:xfrm>
          <a:prstGeom prst="rect">
            <a:avLst/>
          </a:prstGeom>
        </p:spPr>
        <p:txBody>
          <a:bodyPr wrap="none">
            <a:spAutoFit/>
          </a:bodyPr>
          <a:lstStyle/>
          <a:p>
            <a:r>
              <a:rPr lang="nl-NL" sz="900" dirty="0" err="1" smtClean="0"/>
              <a:t>Sympotthastia</a:t>
            </a:r>
            <a:r>
              <a:rPr lang="nl-NL" sz="900" dirty="0" smtClean="0"/>
              <a:t> </a:t>
            </a:r>
            <a:r>
              <a:rPr lang="nl-NL" sz="900" dirty="0" err="1" smtClean="0"/>
              <a:t>spec</a:t>
            </a:r>
            <a:r>
              <a:rPr lang="nl-NL" sz="900" dirty="0" smtClean="0"/>
              <a:t>.</a:t>
            </a:r>
            <a:endParaRPr lang="nl-NL" sz="900" dirty="0"/>
          </a:p>
        </p:txBody>
      </p:sp>
      <p:pic>
        <p:nvPicPr>
          <p:cNvPr id="19" name="Afbeelding 18" descr="Synorthocladius semivirens mentum 240.jpg"/>
          <p:cNvPicPr>
            <a:picLocks noChangeAspect="1"/>
          </p:cNvPicPr>
          <p:nvPr/>
        </p:nvPicPr>
        <p:blipFill>
          <a:blip r:embed="rId10" cstate="print"/>
          <a:srcRect t="13876"/>
          <a:stretch>
            <a:fillRect/>
          </a:stretch>
        </p:blipFill>
        <p:spPr>
          <a:xfrm>
            <a:off x="6804248" y="3998451"/>
            <a:ext cx="1512168" cy="1734805"/>
          </a:xfrm>
          <a:prstGeom prst="rect">
            <a:avLst/>
          </a:prstGeom>
        </p:spPr>
      </p:pic>
      <p:pic>
        <p:nvPicPr>
          <p:cNvPr id="20" name="Afbeelding 19" descr="Stenochironomus kop Gr. 3 190-220 cm 341.jpg"/>
          <p:cNvPicPr>
            <a:picLocks noChangeAspect="1"/>
          </p:cNvPicPr>
          <p:nvPr/>
        </p:nvPicPr>
        <p:blipFill>
          <a:blip r:embed="rId11" cstate="print"/>
          <a:srcRect l="3078" r="10750" b="25372"/>
          <a:stretch>
            <a:fillRect/>
          </a:stretch>
        </p:blipFill>
        <p:spPr>
          <a:xfrm>
            <a:off x="467544" y="4437112"/>
            <a:ext cx="2016224" cy="1296144"/>
          </a:xfrm>
          <a:prstGeom prst="rect">
            <a:avLst/>
          </a:prstGeom>
        </p:spPr>
      </p:pic>
      <p:pic>
        <p:nvPicPr>
          <p:cNvPr id="21" name="Afbeelding 20" descr="Symposiocladius lignicola labium Opheusden.tif"/>
          <p:cNvPicPr>
            <a:picLocks noChangeAspect="1"/>
          </p:cNvPicPr>
          <p:nvPr/>
        </p:nvPicPr>
        <p:blipFill>
          <a:blip r:embed="rId12" cstate="print"/>
          <a:srcRect l="6688" r="31100"/>
          <a:stretch>
            <a:fillRect/>
          </a:stretch>
        </p:blipFill>
        <p:spPr>
          <a:xfrm>
            <a:off x="2483768" y="3671181"/>
            <a:ext cx="1728192" cy="2062075"/>
          </a:xfrm>
          <a:prstGeom prst="rect">
            <a:avLst/>
          </a:prstGeom>
        </p:spPr>
      </p:pic>
      <p:pic>
        <p:nvPicPr>
          <p:cNvPr id="22" name="Afbeelding 21" descr="Sympotthastia Ketelmeer Boorkern 3206 19-9-1990.jpg"/>
          <p:cNvPicPr>
            <a:picLocks noChangeAspect="1"/>
          </p:cNvPicPr>
          <p:nvPr/>
        </p:nvPicPr>
        <p:blipFill>
          <a:blip r:embed="rId13" cstate="print"/>
          <a:stretch>
            <a:fillRect/>
          </a:stretch>
        </p:blipFill>
        <p:spPr>
          <a:xfrm>
            <a:off x="4427984" y="3933990"/>
            <a:ext cx="2020714" cy="1799266"/>
          </a:xfrm>
          <a:prstGeom prst="rect">
            <a:avLst/>
          </a:prstGeom>
          <a:ln w="57150">
            <a:solidFill>
              <a:schemeClr val="bg1"/>
            </a:solidFill>
          </a:ln>
        </p:spPr>
      </p:pic>
      <p:pic>
        <p:nvPicPr>
          <p:cNvPr id="26" name="Picture 2"/>
          <p:cNvPicPr>
            <a:picLocks noChangeAspect="1" noChangeArrowheads="1"/>
          </p:cNvPicPr>
          <p:nvPr/>
        </p:nvPicPr>
        <p:blipFill>
          <a:blip r:embed="rId14"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28" name="Opgenomen geluid">
            <a:hlinkClick r:id="" action="ppaction://media"/>
          </p:cNvPr>
          <p:cNvPicPr>
            <a:picLocks noRot="1" noChangeAspect="1"/>
          </p:cNvPicPr>
          <p:nvPr>
            <a:wavAudioFile r:embed="rId1" name="Opgenomen geluid"/>
          </p:nvPr>
        </p:nvPicPr>
        <p:blipFill>
          <a:blip r:embed="rId15" cstate="print"/>
          <a:stretch>
            <a:fillRect/>
          </a:stretch>
        </p:blipFill>
        <p:spPr>
          <a:xfrm>
            <a:off x="179512" y="188640"/>
            <a:ext cx="304800" cy="304800"/>
          </a:xfrm>
          <a:prstGeom prst="rect">
            <a:avLst/>
          </a:prstGeom>
        </p:spPr>
      </p:pic>
      <p:pic>
        <p:nvPicPr>
          <p:cNvPr id="23" name="~PP3537.WAV">
            <a:hlinkClick r:id="" action="ppaction://media"/>
          </p:cNvPr>
          <p:cNvPicPr>
            <a:picLocks noRot="1" noChangeAspect="1"/>
          </p:cNvPicPr>
          <p:nvPr>
            <a:wavAudioFile r:embed="rId2" name="~PP3537.WAV"/>
          </p:nvPr>
        </p:nvPicPr>
        <p:blipFill>
          <a:blip r:embed="rId16" cstate="print"/>
          <a:stretch>
            <a:fillRect/>
          </a:stretch>
        </p:blipFill>
        <p:spPr>
          <a:xfrm>
            <a:off x="8674100" y="6388100"/>
            <a:ext cx="304800" cy="304800"/>
          </a:xfrm>
          <a:prstGeom prst="rect">
            <a:avLst/>
          </a:prstGeom>
        </p:spPr>
      </p:pic>
    </p:spTree>
  </p:cSld>
  <p:clrMapOvr>
    <a:masterClrMapping/>
  </p:clrMapOvr>
  <p:transition advTm="34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50" fill="hold"/>
                                        <p:tgtEl>
                                          <p:spTgt spid="28"/>
                                        </p:tgtEl>
                                      </p:cBhvr>
                                    </p:cmd>
                                  </p:childTnLst>
                                </p:cTn>
                              </p:par>
                            </p:childTnLst>
                          </p:cTn>
                        </p:par>
                      </p:childTnLst>
                    </p:cTn>
                  </p:par>
                </p:childTnLst>
              </p:cTn>
              <p:nextCondLst>
                <p:cond evt="onClick" delay="0">
                  <p:tgtEl>
                    <p:spTgt spid="2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704088"/>
            <a:ext cx="8229600" cy="1143000"/>
          </a:xfrm>
        </p:spPr>
        <p:txBody>
          <a:bodyPr>
            <a:normAutofit/>
          </a:bodyPr>
          <a:lstStyle/>
          <a:p>
            <a:r>
              <a:rPr lang="nl-NL" sz="4000" dirty="0" smtClean="0"/>
              <a:t>Determinatie</a:t>
            </a:r>
            <a:r>
              <a:rPr lang="nl-NL" sz="4400" dirty="0" smtClean="0"/>
              <a:t/>
            </a:r>
            <a:br>
              <a:rPr lang="nl-NL" sz="4400" dirty="0" smtClean="0"/>
            </a:br>
            <a:r>
              <a:rPr lang="nl-NL" sz="2700" dirty="0" err="1" smtClean="0"/>
              <a:t>Simuliidae</a:t>
            </a:r>
            <a:r>
              <a:rPr lang="nl-NL" sz="2700" dirty="0" smtClean="0"/>
              <a:t> </a:t>
            </a:r>
            <a:r>
              <a:rPr lang="nl-NL" sz="2700" dirty="0" smtClean="0">
                <a:solidFill>
                  <a:srgbClr val="FFFF00"/>
                </a:solidFill>
              </a:rPr>
              <a:t>kop</a:t>
            </a:r>
            <a:r>
              <a:rPr lang="nl-NL" sz="2700" dirty="0" smtClean="0"/>
              <a:t> en </a:t>
            </a:r>
            <a:r>
              <a:rPr lang="nl-NL" sz="2700" dirty="0" err="1" smtClean="0">
                <a:solidFill>
                  <a:srgbClr val="FFFF00"/>
                </a:solidFill>
              </a:rPr>
              <a:t>frontoclypeus</a:t>
            </a:r>
            <a:endParaRPr lang="nl-NL" sz="2700" dirty="0">
              <a:solidFill>
                <a:srgbClr val="FFFF00"/>
              </a:solidFill>
            </a:endParaRPr>
          </a:p>
        </p:txBody>
      </p:sp>
      <p:pic>
        <p:nvPicPr>
          <p:cNvPr id="10"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1" name="Afbeelding 10" descr="Wilhelmia 2 372.tif"/>
          <p:cNvPicPr>
            <a:picLocks noChangeAspect="1"/>
          </p:cNvPicPr>
          <p:nvPr/>
        </p:nvPicPr>
        <p:blipFill>
          <a:blip r:embed="rId6" cstate="print"/>
          <a:stretch>
            <a:fillRect/>
          </a:stretch>
        </p:blipFill>
        <p:spPr>
          <a:xfrm>
            <a:off x="2555776" y="2060848"/>
            <a:ext cx="2231129" cy="1656184"/>
          </a:xfrm>
          <a:prstGeom prst="rect">
            <a:avLst/>
          </a:prstGeom>
        </p:spPr>
      </p:pic>
      <p:pic>
        <p:nvPicPr>
          <p:cNvPr id="12" name="Afbeelding 11" descr="Simulium posticatum kop FC Gr. 3 190-220 cm 341 5.jpg"/>
          <p:cNvPicPr>
            <a:picLocks noChangeAspect="1"/>
          </p:cNvPicPr>
          <p:nvPr/>
        </p:nvPicPr>
        <p:blipFill>
          <a:blip r:embed="rId7" cstate="print"/>
          <a:stretch>
            <a:fillRect/>
          </a:stretch>
        </p:blipFill>
        <p:spPr>
          <a:xfrm>
            <a:off x="2339752" y="4797152"/>
            <a:ext cx="2195736" cy="1629912"/>
          </a:xfrm>
          <a:prstGeom prst="rect">
            <a:avLst/>
          </a:prstGeom>
        </p:spPr>
      </p:pic>
      <p:pic>
        <p:nvPicPr>
          <p:cNvPr id="13" name="Afbeelding 12" descr="Prosimulium kop Schenkenschans.tif"/>
          <p:cNvPicPr>
            <a:picLocks noChangeAspect="1"/>
          </p:cNvPicPr>
          <p:nvPr/>
        </p:nvPicPr>
        <p:blipFill>
          <a:blip r:embed="rId8" cstate="print"/>
          <a:srcRect l="14749"/>
          <a:stretch>
            <a:fillRect/>
          </a:stretch>
        </p:blipFill>
        <p:spPr>
          <a:xfrm>
            <a:off x="539552" y="2204864"/>
            <a:ext cx="1664817" cy="1449615"/>
          </a:xfrm>
          <a:prstGeom prst="rect">
            <a:avLst/>
          </a:prstGeom>
        </p:spPr>
      </p:pic>
      <p:pic>
        <p:nvPicPr>
          <p:cNvPr id="14" name="Afbeelding 13" descr="Simulium lundstromi kop FC Gr. 3 190-220 cm 341.jpg"/>
          <p:cNvPicPr>
            <a:picLocks noChangeAspect="1"/>
          </p:cNvPicPr>
          <p:nvPr/>
        </p:nvPicPr>
        <p:blipFill>
          <a:blip r:embed="rId9" cstate="print"/>
          <a:srcRect t="5777" b="10456"/>
          <a:stretch>
            <a:fillRect/>
          </a:stretch>
        </p:blipFill>
        <p:spPr>
          <a:xfrm>
            <a:off x="5004048" y="1566247"/>
            <a:ext cx="1850496" cy="2088232"/>
          </a:xfrm>
          <a:prstGeom prst="rect">
            <a:avLst/>
          </a:prstGeom>
        </p:spPr>
      </p:pic>
      <p:sp>
        <p:nvSpPr>
          <p:cNvPr id="16" name="Rechthoek 15"/>
          <p:cNvSpPr/>
          <p:nvPr/>
        </p:nvSpPr>
        <p:spPr>
          <a:xfrm>
            <a:off x="539552" y="3717032"/>
            <a:ext cx="1242648" cy="230832"/>
          </a:xfrm>
          <a:prstGeom prst="rect">
            <a:avLst/>
          </a:prstGeom>
        </p:spPr>
        <p:txBody>
          <a:bodyPr wrap="none">
            <a:spAutoFit/>
          </a:bodyPr>
          <a:lstStyle/>
          <a:p>
            <a:r>
              <a:rPr lang="nl-NL" sz="900" dirty="0" err="1" smtClean="0"/>
              <a:t>Prosimulium</a:t>
            </a:r>
            <a:r>
              <a:rPr lang="nl-NL" sz="900" dirty="0" smtClean="0"/>
              <a:t> </a:t>
            </a:r>
            <a:r>
              <a:rPr lang="nl-NL" sz="900" dirty="0" err="1" smtClean="0"/>
              <a:t>hirtipes</a:t>
            </a:r>
            <a:endParaRPr lang="nl-NL" sz="900" dirty="0"/>
          </a:p>
        </p:txBody>
      </p:sp>
      <p:sp>
        <p:nvSpPr>
          <p:cNvPr id="17" name="Rechthoek 16"/>
          <p:cNvSpPr/>
          <p:nvPr/>
        </p:nvSpPr>
        <p:spPr>
          <a:xfrm>
            <a:off x="5076056" y="3717032"/>
            <a:ext cx="1255472" cy="230832"/>
          </a:xfrm>
          <a:prstGeom prst="rect">
            <a:avLst/>
          </a:prstGeom>
        </p:spPr>
        <p:txBody>
          <a:bodyPr wrap="none">
            <a:spAutoFit/>
          </a:bodyPr>
          <a:lstStyle/>
          <a:p>
            <a:r>
              <a:rPr lang="nl-NL" sz="900" dirty="0" err="1" smtClean="0"/>
              <a:t>Simulium</a:t>
            </a:r>
            <a:r>
              <a:rPr lang="nl-NL" sz="900" dirty="0" smtClean="0"/>
              <a:t> </a:t>
            </a:r>
            <a:r>
              <a:rPr lang="nl-NL" sz="900" dirty="0" err="1" smtClean="0"/>
              <a:t>lundstromi</a:t>
            </a:r>
            <a:endParaRPr lang="nl-NL" sz="900" dirty="0"/>
          </a:p>
        </p:txBody>
      </p:sp>
      <p:sp>
        <p:nvSpPr>
          <p:cNvPr id="18" name="Rechthoek 17"/>
          <p:cNvSpPr/>
          <p:nvPr/>
        </p:nvSpPr>
        <p:spPr>
          <a:xfrm>
            <a:off x="4572000" y="6453336"/>
            <a:ext cx="1305165" cy="230832"/>
          </a:xfrm>
          <a:prstGeom prst="rect">
            <a:avLst/>
          </a:prstGeom>
        </p:spPr>
        <p:txBody>
          <a:bodyPr wrap="none">
            <a:spAutoFit/>
          </a:bodyPr>
          <a:lstStyle/>
          <a:p>
            <a:r>
              <a:rPr lang="nl-NL" sz="900" dirty="0" err="1" smtClean="0"/>
              <a:t>Simulium</a:t>
            </a:r>
            <a:r>
              <a:rPr lang="nl-NL" sz="900" dirty="0" smtClean="0"/>
              <a:t> </a:t>
            </a:r>
            <a:r>
              <a:rPr lang="nl-NL" sz="900" dirty="0" err="1" smtClean="0"/>
              <a:t>posticastum</a:t>
            </a:r>
            <a:endParaRPr lang="nl-NL" sz="900" dirty="0"/>
          </a:p>
        </p:txBody>
      </p:sp>
      <p:sp>
        <p:nvSpPr>
          <p:cNvPr id="19" name="Rechthoek 18"/>
          <p:cNvSpPr/>
          <p:nvPr/>
        </p:nvSpPr>
        <p:spPr>
          <a:xfrm>
            <a:off x="2555776" y="3717032"/>
            <a:ext cx="1309974" cy="230832"/>
          </a:xfrm>
          <a:prstGeom prst="rect">
            <a:avLst/>
          </a:prstGeom>
        </p:spPr>
        <p:txBody>
          <a:bodyPr wrap="none">
            <a:spAutoFit/>
          </a:bodyPr>
          <a:lstStyle/>
          <a:p>
            <a:r>
              <a:rPr lang="nl-NL" sz="900" dirty="0" err="1" smtClean="0"/>
              <a:t>Simulium</a:t>
            </a:r>
            <a:r>
              <a:rPr lang="nl-NL" sz="900" dirty="0" smtClean="0"/>
              <a:t> </a:t>
            </a:r>
            <a:r>
              <a:rPr lang="nl-NL" sz="900" dirty="0" err="1" smtClean="0"/>
              <a:t>equinum</a:t>
            </a:r>
            <a:r>
              <a:rPr lang="nl-NL" sz="900" dirty="0" smtClean="0"/>
              <a:t> gr.</a:t>
            </a:r>
            <a:endParaRPr lang="nl-NL" sz="900" dirty="0"/>
          </a:p>
        </p:txBody>
      </p:sp>
      <p:pic>
        <p:nvPicPr>
          <p:cNvPr id="20" name="Afbeelding 19" descr="Byssondon maculatum 341 1.tif"/>
          <p:cNvPicPr>
            <a:picLocks noChangeAspect="1"/>
          </p:cNvPicPr>
          <p:nvPr/>
        </p:nvPicPr>
        <p:blipFill>
          <a:blip r:embed="rId10" cstate="print"/>
          <a:srcRect r="16147"/>
          <a:stretch>
            <a:fillRect/>
          </a:stretch>
        </p:blipFill>
        <p:spPr>
          <a:xfrm>
            <a:off x="7020272" y="2060848"/>
            <a:ext cx="1800200" cy="1593631"/>
          </a:xfrm>
          <a:prstGeom prst="rect">
            <a:avLst/>
          </a:prstGeom>
          <a:ln w="57150">
            <a:solidFill>
              <a:schemeClr val="bg1"/>
            </a:solidFill>
          </a:ln>
        </p:spPr>
      </p:pic>
      <p:sp>
        <p:nvSpPr>
          <p:cNvPr id="21" name="Rechthoek 20"/>
          <p:cNvSpPr/>
          <p:nvPr/>
        </p:nvSpPr>
        <p:spPr>
          <a:xfrm>
            <a:off x="7020272" y="3717032"/>
            <a:ext cx="1266693" cy="230832"/>
          </a:xfrm>
          <a:prstGeom prst="rect">
            <a:avLst/>
          </a:prstGeom>
        </p:spPr>
        <p:txBody>
          <a:bodyPr wrap="none">
            <a:spAutoFit/>
          </a:bodyPr>
          <a:lstStyle/>
          <a:p>
            <a:r>
              <a:rPr lang="nl-NL" sz="900" dirty="0" err="1" smtClean="0"/>
              <a:t>Simulium</a:t>
            </a:r>
            <a:r>
              <a:rPr lang="nl-NL" sz="900" dirty="0" smtClean="0"/>
              <a:t> </a:t>
            </a:r>
            <a:r>
              <a:rPr lang="nl-NL" sz="900" dirty="0" err="1" smtClean="0"/>
              <a:t>maculatum</a:t>
            </a:r>
            <a:endParaRPr lang="nl-NL" sz="900" dirty="0"/>
          </a:p>
        </p:txBody>
      </p:sp>
      <p:pic>
        <p:nvPicPr>
          <p:cNvPr id="22" name="Afbeelding 21" descr="Odagmia ornata cf kop 372.tif"/>
          <p:cNvPicPr>
            <a:picLocks noChangeAspect="1"/>
          </p:cNvPicPr>
          <p:nvPr/>
        </p:nvPicPr>
        <p:blipFill>
          <a:blip r:embed="rId11" cstate="print"/>
          <a:stretch>
            <a:fillRect/>
          </a:stretch>
        </p:blipFill>
        <p:spPr>
          <a:xfrm>
            <a:off x="467544" y="4819243"/>
            <a:ext cx="1296144" cy="1607821"/>
          </a:xfrm>
          <a:prstGeom prst="rect">
            <a:avLst/>
          </a:prstGeom>
        </p:spPr>
      </p:pic>
      <p:sp>
        <p:nvSpPr>
          <p:cNvPr id="23" name="Rechthoek 22"/>
          <p:cNvSpPr/>
          <p:nvPr/>
        </p:nvSpPr>
        <p:spPr>
          <a:xfrm>
            <a:off x="467544" y="6453336"/>
            <a:ext cx="1135247" cy="230832"/>
          </a:xfrm>
          <a:prstGeom prst="rect">
            <a:avLst/>
          </a:prstGeom>
        </p:spPr>
        <p:txBody>
          <a:bodyPr wrap="none">
            <a:spAutoFit/>
          </a:bodyPr>
          <a:lstStyle/>
          <a:p>
            <a:r>
              <a:rPr lang="nl-NL" sz="900" dirty="0" err="1" smtClean="0"/>
              <a:t>Simulium</a:t>
            </a:r>
            <a:r>
              <a:rPr lang="nl-NL" sz="900" dirty="0" smtClean="0"/>
              <a:t> </a:t>
            </a:r>
            <a:r>
              <a:rPr lang="nl-NL" sz="900" dirty="0" err="1" smtClean="0"/>
              <a:t>ornatum</a:t>
            </a:r>
            <a:endParaRPr lang="nl-NL" sz="900" dirty="0"/>
          </a:p>
        </p:txBody>
      </p:sp>
      <p:pic>
        <p:nvPicPr>
          <p:cNvPr id="24" name="Afbeelding 23" descr="Simulium posticatum kop FC Gr. 3 190-220 cm 341 2.jpg"/>
          <p:cNvPicPr>
            <a:picLocks noChangeAspect="1"/>
          </p:cNvPicPr>
          <p:nvPr/>
        </p:nvPicPr>
        <p:blipFill>
          <a:blip r:embed="rId12" cstate="print"/>
          <a:srcRect l="27037" r="13481" b="12584"/>
          <a:stretch>
            <a:fillRect/>
          </a:stretch>
        </p:blipFill>
        <p:spPr>
          <a:xfrm>
            <a:off x="4644007" y="4869161"/>
            <a:ext cx="1428079" cy="1557904"/>
          </a:xfrm>
          <a:prstGeom prst="rect">
            <a:avLst/>
          </a:prstGeom>
        </p:spPr>
      </p:pic>
      <p:sp>
        <p:nvSpPr>
          <p:cNvPr id="25" name="Rechthoek 24"/>
          <p:cNvSpPr/>
          <p:nvPr/>
        </p:nvSpPr>
        <p:spPr>
          <a:xfrm>
            <a:off x="2339752" y="6453336"/>
            <a:ext cx="1305165" cy="230832"/>
          </a:xfrm>
          <a:prstGeom prst="rect">
            <a:avLst/>
          </a:prstGeom>
        </p:spPr>
        <p:txBody>
          <a:bodyPr wrap="none">
            <a:spAutoFit/>
          </a:bodyPr>
          <a:lstStyle/>
          <a:p>
            <a:r>
              <a:rPr lang="nl-NL" sz="900" dirty="0" err="1" smtClean="0"/>
              <a:t>Simulium</a:t>
            </a:r>
            <a:r>
              <a:rPr lang="nl-NL" sz="900" dirty="0" smtClean="0"/>
              <a:t> </a:t>
            </a:r>
            <a:r>
              <a:rPr lang="nl-NL" sz="900" dirty="0" err="1" smtClean="0"/>
              <a:t>posticastum</a:t>
            </a:r>
            <a:endParaRPr lang="nl-NL" sz="900" dirty="0"/>
          </a:p>
        </p:txBody>
      </p:sp>
      <p:pic>
        <p:nvPicPr>
          <p:cNvPr id="27" name="Afbeelding 26" descr="Simulium morsitans FC Gr. 3 190-220 cm 341.jpg"/>
          <p:cNvPicPr>
            <a:picLocks noChangeAspect="1"/>
          </p:cNvPicPr>
          <p:nvPr/>
        </p:nvPicPr>
        <p:blipFill>
          <a:blip r:embed="rId13" cstate="print"/>
          <a:srcRect l="22227" r="23793" b="9117"/>
          <a:stretch>
            <a:fillRect/>
          </a:stretch>
        </p:blipFill>
        <p:spPr>
          <a:xfrm>
            <a:off x="6084168" y="4897171"/>
            <a:ext cx="1224136" cy="1529894"/>
          </a:xfrm>
          <a:prstGeom prst="rect">
            <a:avLst/>
          </a:prstGeom>
        </p:spPr>
      </p:pic>
      <p:sp>
        <p:nvSpPr>
          <p:cNvPr id="28" name="Rechthoek 27"/>
          <p:cNvSpPr/>
          <p:nvPr/>
        </p:nvSpPr>
        <p:spPr>
          <a:xfrm>
            <a:off x="6012160" y="6453336"/>
            <a:ext cx="1194558" cy="230832"/>
          </a:xfrm>
          <a:prstGeom prst="rect">
            <a:avLst/>
          </a:prstGeom>
        </p:spPr>
        <p:txBody>
          <a:bodyPr wrap="none">
            <a:spAutoFit/>
          </a:bodyPr>
          <a:lstStyle/>
          <a:p>
            <a:r>
              <a:rPr lang="nl-NL" sz="900" dirty="0" err="1" smtClean="0"/>
              <a:t>Simulium</a:t>
            </a:r>
            <a:r>
              <a:rPr lang="nl-NL" sz="900" dirty="0" smtClean="0"/>
              <a:t> </a:t>
            </a:r>
            <a:r>
              <a:rPr lang="nl-NL" sz="900" dirty="0" err="1" smtClean="0"/>
              <a:t>morsitans</a:t>
            </a:r>
            <a:endParaRPr lang="nl-NL" sz="900" dirty="0"/>
          </a:p>
        </p:txBody>
      </p:sp>
      <p:pic>
        <p:nvPicPr>
          <p:cNvPr id="29" name="Afbeelding 28" descr="Wilhelmia FC AK1 78-115 212-500 341.jpg"/>
          <p:cNvPicPr>
            <a:picLocks noChangeAspect="1"/>
          </p:cNvPicPr>
          <p:nvPr/>
        </p:nvPicPr>
        <p:blipFill>
          <a:blip r:embed="rId14" cstate="print"/>
          <a:srcRect l="21650" r="35038" b="33026"/>
          <a:stretch>
            <a:fillRect/>
          </a:stretch>
        </p:blipFill>
        <p:spPr>
          <a:xfrm>
            <a:off x="7308304" y="4869161"/>
            <a:ext cx="1357246" cy="1557904"/>
          </a:xfrm>
          <a:prstGeom prst="rect">
            <a:avLst/>
          </a:prstGeom>
        </p:spPr>
      </p:pic>
      <p:sp>
        <p:nvSpPr>
          <p:cNvPr id="30" name="Rechthoek 29"/>
          <p:cNvSpPr/>
          <p:nvPr/>
        </p:nvSpPr>
        <p:spPr>
          <a:xfrm>
            <a:off x="7308304" y="6453336"/>
            <a:ext cx="1309974" cy="230832"/>
          </a:xfrm>
          <a:prstGeom prst="rect">
            <a:avLst/>
          </a:prstGeom>
        </p:spPr>
        <p:txBody>
          <a:bodyPr wrap="none">
            <a:spAutoFit/>
          </a:bodyPr>
          <a:lstStyle/>
          <a:p>
            <a:r>
              <a:rPr lang="nl-NL" sz="900" dirty="0" err="1" smtClean="0"/>
              <a:t>Simulium</a:t>
            </a:r>
            <a:r>
              <a:rPr lang="nl-NL" sz="900" dirty="0" smtClean="0"/>
              <a:t> </a:t>
            </a:r>
            <a:r>
              <a:rPr lang="nl-NL" sz="900" dirty="0" err="1" smtClean="0"/>
              <a:t>equinum</a:t>
            </a:r>
            <a:r>
              <a:rPr lang="nl-NL" sz="900" dirty="0" smtClean="0"/>
              <a:t> gr.</a:t>
            </a:r>
            <a:endParaRPr lang="nl-NL" sz="900" dirty="0"/>
          </a:p>
        </p:txBody>
      </p:sp>
      <p:pic>
        <p:nvPicPr>
          <p:cNvPr id="31" name="Dia 13">
            <a:hlinkClick r:id="" action="ppaction://media"/>
          </p:cNvPr>
          <p:cNvPicPr>
            <a:picLocks noRot="1" noChangeAspect="1"/>
          </p:cNvPicPr>
          <p:nvPr>
            <a:wavAudioFile r:embed="rId1" name="Dia 13"/>
          </p:nvPr>
        </p:nvPicPr>
        <p:blipFill>
          <a:blip r:embed="rId15" cstate="print"/>
          <a:stretch>
            <a:fillRect/>
          </a:stretch>
        </p:blipFill>
        <p:spPr>
          <a:xfrm>
            <a:off x="251520" y="260648"/>
            <a:ext cx="304800" cy="304800"/>
          </a:xfrm>
          <a:prstGeom prst="rect">
            <a:avLst/>
          </a:prstGeom>
        </p:spPr>
      </p:pic>
      <p:pic>
        <p:nvPicPr>
          <p:cNvPr id="26" name="~PP1791.WAV">
            <a:hlinkClick r:id="" action="ppaction://media"/>
          </p:cNvPr>
          <p:cNvPicPr>
            <a:picLocks noRot="1" noChangeAspect="1"/>
          </p:cNvPicPr>
          <p:nvPr>
            <a:wavAudioFile r:embed="rId2" name="~PP1791.WAV"/>
          </p:nvPr>
        </p:nvPicPr>
        <p:blipFill>
          <a:blip r:embed="rId16" cstate="print"/>
          <a:stretch>
            <a:fillRect/>
          </a:stretch>
        </p:blipFill>
        <p:spPr>
          <a:xfrm>
            <a:off x="8674100" y="6388100"/>
            <a:ext cx="304800" cy="304800"/>
          </a:xfrm>
          <a:prstGeom prst="rect">
            <a:avLst/>
          </a:prstGeom>
        </p:spPr>
      </p:pic>
    </p:spTree>
  </p:cSld>
  <p:clrMapOvr>
    <a:masterClrMapping/>
  </p:clrMapOvr>
  <p:transition advTm="186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672" fill="hold"/>
                                        <p:tgtEl>
                                          <p:spTgt spid="31"/>
                                        </p:tgtEl>
                                      </p:cBhvr>
                                    </p:cmd>
                                  </p:childTnLst>
                                </p:cTn>
                              </p:par>
                            </p:childTnLst>
                          </p:cTn>
                        </p:par>
                      </p:childTnLst>
                    </p:cTn>
                  </p:par>
                </p:childTnLst>
              </p:cTn>
              <p:nextCondLst>
                <p:cond evt="onClick" delay="0">
                  <p:tgtEl>
                    <p:spTgt spid="3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smtClean="0"/>
              <a:t>Toepassingen</a:t>
            </a:r>
            <a:endParaRPr lang="nl-NL" sz="4400" dirty="0"/>
          </a:p>
        </p:txBody>
      </p:sp>
      <p:sp>
        <p:nvSpPr>
          <p:cNvPr id="3" name="Tijdelijke aanduiding voor inhoud 2"/>
          <p:cNvSpPr>
            <a:spLocks noGrp="1"/>
          </p:cNvSpPr>
          <p:nvPr>
            <p:ph idx="1"/>
          </p:nvPr>
        </p:nvSpPr>
        <p:spPr/>
        <p:txBody>
          <a:bodyPr/>
          <a:lstStyle/>
          <a:p>
            <a:r>
              <a:rPr lang="nl-NL" dirty="0" smtClean="0"/>
              <a:t>Verzuring van vennen (1986)</a:t>
            </a:r>
          </a:p>
          <a:p>
            <a:r>
              <a:rPr lang="nl-NL" dirty="0" err="1" smtClean="0"/>
              <a:t>Site-reconstruction</a:t>
            </a:r>
            <a:r>
              <a:rPr lang="nl-NL" dirty="0" smtClean="0"/>
              <a:t> in archeologie (2008)</a:t>
            </a:r>
          </a:p>
          <a:p>
            <a:r>
              <a:rPr lang="nl-NL" dirty="0" err="1" smtClean="0"/>
              <a:t>Veenrot</a:t>
            </a:r>
            <a:r>
              <a:rPr lang="nl-NL" dirty="0" smtClean="0"/>
              <a:t> in </a:t>
            </a:r>
            <a:r>
              <a:rPr lang="nl-NL" dirty="0" err="1" smtClean="0"/>
              <a:t>Loenderveense</a:t>
            </a:r>
            <a:r>
              <a:rPr lang="nl-NL" dirty="0" smtClean="0"/>
              <a:t> Plas (2010)</a:t>
            </a:r>
          </a:p>
          <a:p>
            <a:r>
              <a:rPr lang="nl-NL" dirty="0" err="1" smtClean="0"/>
              <a:t>Lunterse</a:t>
            </a:r>
            <a:r>
              <a:rPr lang="nl-NL" dirty="0" smtClean="0"/>
              <a:t> Beek vroeger en nu (2010)</a:t>
            </a:r>
          </a:p>
          <a:p>
            <a:r>
              <a:rPr lang="nl-NL" dirty="0" smtClean="0"/>
              <a:t>Rijn en Maas (1982 – 2012)</a:t>
            </a:r>
          </a:p>
          <a:p>
            <a:r>
              <a:rPr lang="nl-NL" dirty="0" smtClean="0"/>
              <a:t>Overijsselse Vecht (2011)</a:t>
            </a:r>
          </a:p>
          <a:p>
            <a:endParaRPr lang="nl-NL" dirty="0" smtClean="0"/>
          </a:p>
          <a:p>
            <a:endParaRPr lang="nl-NL" dirty="0" smtClean="0"/>
          </a:p>
          <a:p>
            <a:endParaRPr lang="nl-NL" dirty="0"/>
          </a:p>
        </p:txBody>
      </p:sp>
      <p:pic>
        <p:nvPicPr>
          <p:cNvPr id="6"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7" name="Dia 14">
            <a:hlinkClick r:id="" action="ppaction://media"/>
          </p:cNvPr>
          <p:cNvPicPr>
            <a:picLocks noRot="1" noChangeAspect="1"/>
          </p:cNvPicPr>
          <p:nvPr>
            <a:wavAudioFile r:embed="rId1" name="Dia 14"/>
          </p:nvPr>
        </p:nvPicPr>
        <p:blipFill>
          <a:blip r:embed="rId6" cstate="print"/>
          <a:stretch>
            <a:fillRect/>
          </a:stretch>
        </p:blipFill>
        <p:spPr>
          <a:xfrm>
            <a:off x="179512" y="188640"/>
            <a:ext cx="304800" cy="304800"/>
          </a:xfrm>
          <a:prstGeom prst="rect">
            <a:avLst/>
          </a:prstGeom>
        </p:spPr>
      </p:pic>
      <p:pic>
        <p:nvPicPr>
          <p:cNvPr id="8" name="~PP1998.WAV">
            <a:hlinkClick r:id="" action="ppaction://media"/>
          </p:cNvPr>
          <p:cNvPicPr>
            <a:picLocks noRot="1" noChangeAspect="1"/>
          </p:cNvPicPr>
          <p:nvPr>
            <a:wavAudioFile r:embed="rId2" name="~PP1998.WAV"/>
          </p:nvPr>
        </p:nvPicPr>
        <p:blipFill>
          <a:blip r:embed="rId7" cstate="print"/>
          <a:stretch>
            <a:fillRect/>
          </a:stretch>
        </p:blipFill>
        <p:spPr>
          <a:xfrm>
            <a:off x="8674100" y="6388100"/>
            <a:ext cx="304800" cy="304800"/>
          </a:xfrm>
          <a:prstGeom prst="rect">
            <a:avLst/>
          </a:prstGeom>
        </p:spPr>
      </p:pic>
    </p:spTree>
  </p:cSld>
  <p:clrMapOvr>
    <a:masterClrMapping/>
  </p:clrMapOvr>
  <p:transition advTm="20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423"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46026" y="3140968"/>
            <a:ext cx="6610350" cy="3429000"/>
          </a:xfrm>
          <a:prstGeom prst="rect">
            <a:avLst/>
          </a:prstGeom>
          <a:noFill/>
          <a:ln w="9525">
            <a:noFill/>
            <a:miter lim="800000"/>
            <a:headEnd/>
            <a:tailEnd/>
          </a:ln>
        </p:spPr>
      </p:pic>
      <p:sp>
        <p:nvSpPr>
          <p:cNvPr id="2" name="Titel 1"/>
          <p:cNvSpPr>
            <a:spLocks noGrp="1"/>
          </p:cNvSpPr>
          <p:nvPr>
            <p:ph type="title"/>
          </p:nvPr>
        </p:nvSpPr>
        <p:spPr/>
        <p:txBody>
          <a:bodyPr>
            <a:noAutofit/>
          </a:bodyPr>
          <a:lstStyle/>
          <a:p>
            <a:r>
              <a:rPr lang="nl-NL" sz="4000" dirty="0" smtClean="0"/>
              <a:t>Verzuring van vennen (1986)</a:t>
            </a:r>
            <a:br>
              <a:rPr lang="nl-NL" sz="4000" dirty="0" smtClean="0"/>
            </a:br>
            <a:r>
              <a:rPr lang="nl-NL" sz="3200" dirty="0" smtClean="0">
                <a:solidFill>
                  <a:srgbClr val="FFFF00"/>
                </a:solidFill>
              </a:rPr>
              <a:t>Verzuring veel vroeger dan werd aangenomen en meerdere groepen reageren vrijwel identiek</a:t>
            </a:r>
          </a:p>
        </p:txBody>
      </p:sp>
      <p:sp>
        <p:nvSpPr>
          <p:cNvPr id="8" name="PIJL-OMHOOG 7"/>
          <p:cNvSpPr/>
          <p:nvPr/>
        </p:nvSpPr>
        <p:spPr>
          <a:xfrm>
            <a:off x="2987824" y="4509120"/>
            <a:ext cx="45719" cy="18002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1763688" y="2636912"/>
            <a:ext cx="4896544" cy="523220"/>
          </a:xfrm>
          <a:prstGeom prst="rect">
            <a:avLst/>
          </a:prstGeom>
          <a:noFill/>
        </p:spPr>
        <p:txBody>
          <a:bodyPr wrap="square" rtlCol="0">
            <a:spAutoFit/>
          </a:bodyPr>
          <a:lstStyle/>
          <a:p>
            <a:r>
              <a:rPr lang="nl-NL" sz="1400" dirty="0" smtClean="0">
                <a:solidFill>
                  <a:srgbClr val="FFFF00"/>
                </a:solidFill>
              </a:rPr>
              <a:t>1880  Achterste Goorven geïsoleerd van Voorste Goorven</a:t>
            </a:r>
          </a:p>
          <a:p>
            <a:r>
              <a:rPr lang="nl-NL" sz="1400" dirty="0" smtClean="0">
                <a:solidFill>
                  <a:srgbClr val="FFFF00"/>
                </a:solidFill>
              </a:rPr>
              <a:t> en dus afgekoppeld van belaste beek</a:t>
            </a:r>
          </a:p>
        </p:txBody>
      </p:sp>
      <p:sp>
        <p:nvSpPr>
          <p:cNvPr id="10" name="Tekstvak 9"/>
          <p:cNvSpPr txBox="1"/>
          <p:nvPr/>
        </p:nvSpPr>
        <p:spPr>
          <a:xfrm>
            <a:off x="827584" y="4509120"/>
            <a:ext cx="497252" cy="369332"/>
          </a:xfrm>
          <a:prstGeom prst="rect">
            <a:avLst/>
          </a:prstGeom>
          <a:noFill/>
        </p:spPr>
        <p:txBody>
          <a:bodyPr wrap="none" rtlCol="0">
            <a:spAutoFit/>
          </a:bodyPr>
          <a:lstStyle/>
          <a:p>
            <a:r>
              <a:rPr lang="nl-NL" dirty="0" err="1" smtClean="0">
                <a:solidFill>
                  <a:srgbClr val="FFFF00"/>
                </a:solidFill>
              </a:rPr>
              <a:t>pH</a:t>
            </a:r>
            <a:endParaRPr lang="nl-NL" dirty="0">
              <a:solidFill>
                <a:srgbClr val="FFFF00"/>
              </a:solidFill>
            </a:endParaRPr>
          </a:p>
        </p:txBody>
      </p:sp>
      <p:pic>
        <p:nvPicPr>
          <p:cNvPr id="11" name="Picture 2"/>
          <p:cNvPicPr>
            <a:picLocks noChangeAspect="1" noChangeArrowheads="1"/>
          </p:cNvPicPr>
          <p:nvPr/>
        </p:nvPicPr>
        <p:blipFill>
          <a:blip r:embed="rId6"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3" name="Dia 15">
            <a:hlinkClick r:id="" action="ppaction://media"/>
          </p:cNvPr>
          <p:cNvPicPr>
            <a:picLocks noRot="1" noChangeAspect="1"/>
          </p:cNvPicPr>
          <p:nvPr>
            <a:wavAudioFile r:embed="rId1" name="Dia 15"/>
          </p:nvPr>
        </p:nvPicPr>
        <p:blipFill>
          <a:blip r:embed="rId7" cstate="print"/>
          <a:stretch>
            <a:fillRect/>
          </a:stretch>
        </p:blipFill>
        <p:spPr>
          <a:xfrm>
            <a:off x="162744" y="188640"/>
            <a:ext cx="304800" cy="304800"/>
          </a:xfrm>
          <a:prstGeom prst="rect">
            <a:avLst/>
          </a:prstGeom>
        </p:spPr>
      </p:pic>
      <p:pic>
        <p:nvPicPr>
          <p:cNvPr id="12" name="~PP3367.WAV">
            <a:hlinkClick r:id="" action="ppaction://media"/>
          </p:cNvPr>
          <p:cNvPicPr>
            <a:picLocks noRot="1" noChangeAspect="1"/>
          </p:cNvPicPr>
          <p:nvPr>
            <a:wavAudioFile r:embed="rId2" name="~PP3367.WAV"/>
          </p:nvPr>
        </p:nvPicPr>
        <p:blipFill>
          <a:blip r:embed="rId8" cstate="print"/>
          <a:stretch>
            <a:fillRect/>
          </a:stretch>
        </p:blipFill>
        <p:spPr>
          <a:xfrm>
            <a:off x="8674100" y="6388100"/>
            <a:ext cx="304800" cy="304800"/>
          </a:xfrm>
          <a:prstGeom prst="rect">
            <a:avLst/>
          </a:prstGeom>
        </p:spPr>
      </p:pic>
    </p:spTree>
  </p:cSld>
  <p:clrMapOvr>
    <a:masterClrMapping/>
  </p:clrMapOvr>
  <p:transition advTm="42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455"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1730456"/>
          </a:xfrm>
        </p:spPr>
        <p:txBody>
          <a:bodyPr>
            <a:normAutofit fontScale="90000"/>
          </a:bodyPr>
          <a:lstStyle/>
          <a:p>
            <a:r>
              <a:rPr lang="nl-NL" sz="6600" dirty="0" smtClean="0"/>
              <a:t/>
            </a:r>
            <a:br>
              <a:rPr lang="nl-NL" sz="6600" dirty="0" smtClean="0"/>
            </a:br>
            <a:r>
              <a:rPr lang="nl-NL" sz="4400" dirty="0" smtClean="0"/>
              <a:t> Verzuring van vennen (1986)</a:t>
            </a:r>
            <a:br>
              <a:rPr lang="nl-NL" sz="4400" dirty="0" smtClean="0"/>
            </a:br>
            <a:r>
              <a:rPr lang="nl-NL" sz="3600" dirty="0" smtClean="0">
                <a:solidFill>
                  <a:srgbClr val="FFFF00"/>
                </a:solidFill>
              </a:rPr>
              <a:t>Niet lokaal, maar een landelijk. Het gevolg van de 1</a:t>
            </a:r>
            <a:r>
              <a:rPr lang="nl-NL" sz="3600" baseline="30000" dirty="0" smtClean="0">
                <a:solidFill>
                  <a:srgbClr val="FFFF00"/>
                </a:solidFill>
              </a:rPr>
              <a:t>e</a:t>
            </a:r>
            <a:r>
              <a:rPr lang="nl-NL" sz="3600" dirty="0" smtClean="0">
                <a:solidFill>
                  <a:srgbClr val="FFFF00"/>
                </a:solidFill>
              </a:rPr>
              <a:t> industriële revolutie (1800)</a:t>
            </a:r>
            <a:endParaRPr lang="nl-NL" sz="3600" dirty="0">
              <a:solidFill>
                <a:srgbClr val="FFFF00"/>
              </a:solidFill>
            </a:endParaRPr>
          </a:p>
        </p:txBody>
      </p:sp>
      <p:pic>
        <p:nvPicPr>
          <p:cNvPr id="8"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0242"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95736" y="2852936"/>
            <a:ext cx="4495800" cy="2686050"/>
          </a:xfrm>
          <a:prstGeom prst="rect">
            <a:avLst/>
          </a:prstGeom>
          <a:noFill/>
          <a:ln w="9525">
            <a:noFill/>
            <a:miter lim="800000"/>
            <a:headEnd/>
            <a:tailEnd/>
          </a:ln>
        </p:spPr>
      </p:pic>
      <p:sp>
        <p:nvSpPr>
          <p:cNvPr id="9" name="Tekstvak 8"/>
          <p:cNvSpPr txBox="1"/>
          <p:nvPr/>
        </p:nvSpPr>
        <p:spPr>
          <a:xfrm>
            <a:off x="2483768" y="2492896"/>
            <a:ext cx="4124271" cy="307777"/>
          </a:xfrm>
          <a:prstGeom prst="rect">
            <a:avLst/>
          </a:prstGeom>
          <a:noFill/>
        </p:spPr>
        <p:txBody>
          <a:bodyPr wrap="none" rtlCol="0">
            <a:spAutoFit/>
          </a:bodyPr>
          <a:lstStyle/>
          <a:p>
            <a:r>
              <a:rPr lang="nl-NL" sz="1400" dirty="0" err="1" smtClean="0"/>
              <a:t>pH</a:t>
            </a:r>
            <a:r>
              <a:rPr lang="nl-NL" sz="1400" dirty="0" smtClean="0"/>
              <a:t> verloop in 4 vennen op basis van Chironomidae</a:t>
            </a:r>
            <a:endParaRPr lang="nl-NL" sz="1400" dirty="0"/>
          </a:p>
        </p:txBody>
      </p:sp>
      <p:pic>
        <p:nvPicPr>
          <p:cNvPr id="7" name="Dia 16">
            <a:hlinkClick r:id="" action="ppaction://media"/>
          </p:cNvPr>
          <p:cNvPicPr>
            <a:picLocks noRot="1" noChangeAspect="1"/>
          </p:cNvPicPr>
          <p:nvPr>
            <a:wavAudioFile r:embed="rId1" name="Dia 16"/>
          </p:nvPr>
        </p:nvPicPr>
        <p:blipFill>
          <a:blip r:embed="rId7" cstate="print"/>
          <a:stretch>
            <a:fillRect/>
          </a:stretch>
        </p:blipFill>
        <p:spPr>
          <a:xfrm>
            <a:off x="179512" y="332656"/>
            <a:ext cx="304800" cy="304800"/>
          </a:xfrm>
          <a:prstGeom prst="rect">
            <a:avLst/>
          </a:prstGeom>
        </p:spPr>
      </p:pic>
      <p:pic>
        <p:nvPicPr>
          <p:cNvPr id="10" name="~PP2103.WAV">
            <a:hlinkClick r:id="" action="ppaction://media"/>
          </p:cNvPr>
          <p:cNvPicPr>
            <a:picLocks noRot="1" noChangeAspect="1"/>
          </p:cNvPicPr>
          <p:nvPr>
            <a:wavAudioFile r:embed="rId2" name="~PP2103.WAV"/>
          </p:nvPr>
        </p:nvPicPr>
        <p:blipFill>
          <a:blip r:embed="rId8" cstate="print"/>
          <a:stretch>
            <a:fillRect/>
          </a:stretch>
        </p:blipFill>
        <p:spPr>
          <a:xfrm>
            <a:off x="8674100" y="6388100"/>
            <a:ext cx="304800" cy="304800"/>
          </a:xfrm>
          <a:prstGeom prst="rect">
            <a:avLst/>
          </a:prstGeom>
        </p:spPr>
      </p:pic>
    </p:spTree>
  </p:cSld>
  <p:clrMapOvr>
    <a:masterClrMapping/>
  </p:clrMapOvr>
  <p:transition advTm="23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680"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1700808"/>
          </a:xfrm>
        </p:spPr>
        <p:txBody>
          <a:bodyPr>
            <a:normAutofit fontScale="90000"/>
          </a:bodyPr>
          <a:lstStyle/>
          <a:p>
            <a:r>
              <a:rPr lang="nl-NL" sz="4000" dirty="0" smtClean="0"/>
              <a:t/>
            </a:r>
            <a:br>
              <a:rPr lang="nl-NL" sz="4000" dirty="0" smtClean="0"/>
            </a:br>
            <a:r>
              <a:rPr lang="nl-NL" sz="4000" dirty="0" smtClean="0"/>
              <a:t>Reconstructie site 1000 -650 v. Chr.</a:t>
            </a:r>
            <a:br>
              <a:rPr lang="nl-NL" sz="4000" dirty="0" smtClean="0"/>
            </a:br>
            <a:r>
              <a:rPr lang="nl-NL" sz="4000" dirty="0" smtClean="0">
                <a:solidFill>
                  <a:srgbClr val="FFFF00"/>
                </a:solidFill>
              </a:rPr>
              <a:t>Reconstructie van watertypen op basis van differentiërende soorten in KRW typering </a:t>
            </a:r>
            <a:endParaRPr lang="nl-NL" sz="4000" dirty="0">
              <a:solidFill>
                <a:srgbClr val="FFFF00"/>
              </a:solidFill>
            </a:endParaRPr>
          </a:p>
        </p:txBody>
      </p:sp>
      <p:pic>
        <p:nvPicPr>
          <p:cNvPr id="7"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03427" name="Picture 3"/>
          <p:cNvPicPr>
            <a:picLocks noChangeAspect="1" noChangeArrowheads="1"/>
          </p:cNvPicPr>
          <p:nvPr/>
        </p:nvPicPr>
        <p:blipFill>
          <a:blip r:embed="rId6" cstate="print"/>
          <a:srcRect/>
          <a:stretch>
            <a:fillRect/>
          </a:stretch>
        </p:blipFill>
        <p:spPr bwMode="auto">
          <a:xfrm>
            <a:off x="395536" y="1772816"/>
            <a:ext cx="8301794" cy="3672408"/>
          </a:xfrm>
          <a:prstGeom prst="rect">
            <a:avLst/>
          </a:prstGeom>
          <a:noFill/>
          <a:ln w="9525">
            <a:noFill/>
            <a:miter lim="800000"/>
            <a:headEnd/>
            <a:tailEnd/>
          </a:ln>
        </p:spPr>
      </p:pic>
      <p:sp>
        <p:nvSpPr>
          <p:cNvPr id="9" name="Tekstvak 8"/>
          <p:cNvSpPr txBox="1"/>
          <p:nvPr/>
        </p:nvSpPr>
        <p:spPr>
          <a:xfrm>
            <a:off x="323528" y="5517232"/>
            <a:ext cx="7431009" cy="646331"/>
          </a:xfrm>
          <a:prstGeom prst="rect">
            <a:avLst/>
          </a:prstGeom>
          <a:noFill/>
        </p:spPr>
        <p:txBody>
          <a:bodyPr wrap="square" rtlCol="0">
            <a:spAutoFit/>
          </a:bodyPr>
          <a:lstStyle/>
          <a:p>
            <a:r>
              <a:rPr lang="nl-NL" dirty="0" smtClean="0">
                <a:solidFill>
                  <a:srgbClr val="FFFF00"/>
                </a:solidFill>
              </a:rPr>
              <a:t>Kleine plas in laagveengebied die soms door brakwater werd geïnundeerd. Hoe hoger de score, des te waarschijnlijker het KRW type (M11)</a:t>
            </a:r>
            <a:endParaRPr lang="nl-NL" dirty="0">
              <a:solidFill>
                <a:srgbClr val="FFFF00"/>
              </a:solidFill>
            </a:endParaRPr>
          </a:p>
        </p:txBody>
      </p:sp>
      <p:pic>
        <p:nvPicPr>
          <p:cNvPr id="8" name="Dia 17">
            <a:hlinkClick r:id="" action="ppaction://media"/>
          </p:cNvPr>
          <p:cNvPicPr>
            <a:picLocks noRot="1" noChangeAspect="1"/>
          </p:cNvPicPr>
          <p:nvPr>
            <a:wavAudioFile r:embed="rId1" name="Dia 17"/>
          </p:nvPr>
        </p:nvPicPr>
        <p:blipFill>
          <a:blip r:embed="rId7" cstate="print"/>
          <a:stretch>
            <a:fillRect/>
          </a:stretch>
        </p:blipFill>
        <p:spPr>
          <a:xfrm>
            <a:off x="179512" y="260648"/>
            <a:ext cx="304800" cy="304800"/>
          </a:xfrm>
          <a:prstGeom prst="rect">
            <a:avLst/>
          </a:prstGeom>
        </p:spPr>
      </p:pic>
      <p:pic>
        <p:nvPicPr>
          <p:cNvPr id="10" name="~PP987.WAV">
            <a:hlinkClick r:id="" action="ppaction://media"/>
          </p:cNvPr>
          <p:cNvPicPr>
            <a:picLocks noRot="1" noChangeAspect="1"/>
          </p:cNvPicPr>
          <p:nvPr>
            <a:wavAudioFile r:embed="rId2" name="~PP987.WAV"/>
          </p:nvPr>
        </p:nvPicPr>
        <p:blipFill>
          <a:blip r:embed="rId8" cstate="print"/>
          <a:stretch>
            <a:fillRect/>
          </a:stretch>
        </p:blipFill>
        <p:spPr>
          <a:xfrm>
            <a:off x="8674100" y="6388100"/>
            <a:ext cx="304800" cy="304800"/>
          </a:xfrm>
          <a:prstGeom prst="rect">
            <a:avLst/>
          </a:prstGeom>
        </p:spPr>
      </p:pic>
    </p:spTree>
  </p:cSld>
  <p:clrMapOvr>
    <a:masterClrMapping/>
  </p:clrMapOvr>
  <p:transition advTm="39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87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4000" dirty="0" err="1" smtClean="0"/>
              <a:t>Veenrot</a:t>
            </a:r>
            <a:r>
              <a:rPr lang="nl-NL" sz="4000" dirty="0" smtClean="0"/>
              <a:t> in de Loenderveensche Plas</a:t>
            </a:r>
            <a:br>
              <a:rPr lang="nl-NL" sz="4000" dirty="0" smtClean="0"/>
            </a:br>
            <a:r>
              <a:rPr lang="nl-NL" sz="2700" dirty="0" smtClean="0">
                <a:solidFill>
                  <a:srgbClr val="FFFF00"/>
                </a:solidFill>
              </a:rPr>
              <a:t>Geïnitieerd door droge zomer 1976, toen veel Rijnwater (via de Vecht) is ingelaten, zoals blijkt uit het voorkomen van Thalassiosira bramaputrae</a:t>
            </a:r>
            <a:endParaRPr lang="nl-NL" sz="2700" dirty="0">
              <a:solidFill>
                <a:srgbClr val="FFFF00"/>
              </a:solidFill>
            </a:endParaRPr>
          </a:p>
        </p:txBody>
      </p:sp>
      <p:pic>
        <p:nvPicPr>
          <p:cNvPr id="8"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026" name="Picture 2"/>
          <p:cNvPicPr>
            <a:picLocks noChangeAspect="1" noChangeArrowheads="1"/>
          </p:cNvPicPr>
          <p:nvPr/>
        </p:nvPicPr>
        <p:blipFill>
          <a:blip r:embed="rId6" cstate="print"/>
          <a:srcRect l="2545" t="4382" r="23637" b="3584"/>
          <a:stretch>
            <a:fillRect/>
          </a:stretch>
        </p:blipFill>
        <p:spPr bwMode="auto">
          <a:xfrm>
            <a:off x="323528" y="1988840"/>
            <a:ext cx="2088232" cy="3024336"/>
          </a:xfrm>
          <a:prstGeom prst="rect">
            <a:avLst/>
          </a:prstGeom>
          <a:noFill/>
          <a:ln w="12700">
            <a:solidFill>
              <a:schemeClr val="bg1"/>
            </a:solidFill>
            <a:miter lim="800000"/>
            <a:headEnd/>
            <a:tailEnd/>
          </a:ln>
        </p:spPr>
      </p:pic>
      <p:sp>
        <p:nvSpPr>
          <p:cNvPr id="10" name="PIJL-OMHOOG 9"/>
          <p:cNvSpPr/>
          <p:nvPr/>
        </p:nvSpPr>
        <p:spPr>
          <a:xfrm>
            <a:off x="1835696" y="5013176"/>
            <a:ext cx="45719" cy="576064"/>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1907704" y="5517232"/>
            <a:ext cx="4646528" cy="307777"/>
          </a:xfrm>
          <a:prstGeom prst="rect">
            <a:avLst/>
          </a:prstGeom>
          <a:noFill/>
        </p:spPr>
        <p:txBody>
          <a:bodyPr wrap="none" rtlCol="0">
            <a:spAutoFit/>
          </a:bodyPr>
          <a:lstStyle/>
          <a:p>
            <a:r>
              <a:rPr lang="nl-NL" sz="1400" dirty="0" smtClean="0">
                <a:solidFill>
                  <a:srgbClr val="FFFF00"/>
                </a:solidFill>
              </a:rPr>
              <a:t>Homogeen slib in Loenderveensche Plas (20-220 cm diep)</a:t>
            </a:r>
            <a:endParaRPr lang="nl-NL" sz="1400" dirty="0">
              <a:solidFill>
                <a:srgbClr val="FFFF00"/>
              </a:solidFill>
            </a:endParaRPr>
          </a:p>
        </p:txBody>
      </p:sp>
      <p:sp>
        <p:nvSpPr>
          <p:cNvPr id="12" name="PIJL-OMHOOG 11"/>
          <p:cNvSpPr/>
          <p:nvPr/>
        </p:nvSpPr>
        <p:spPr>
          <a:xfrm>
            <a:off x="899592" y="5013176"/>
            <a:ext cx="45719" cy="1512168"/>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71600" y="6309320"/>
            <a:ext cx="6707221" cy="307777"/>
          </a:xfrm>
          <a:prstGeom prst="rect">
            <a:avLst/>
          </a:prstGeom>
          <a:noFill/>
        </p:spPr>
        <p:txBody>
          <a:bodyPr wrap="none" rtlCol="0">
            <a:spAutoFit/>
          </a:bodyPr>
          <a:lstStyle/>
          <a:p>
            <a:r>
              <a:rPr lang="nl-NL" sz="1400" dirty="0" smtClean="0">
                <a:solidFill>
                  <a:srgbClr val="FFFF00"/>
                </a:solidFill>
              </a:rPr>
              <a:t>Gelaagde afzetting Baldeggersee (CH Lotter, 1998) zie omslag van oligo- naar eutroof</a:t>
            </a:r>
            <a:endParaRPr lang="nl-NL" sz="1400" dirty="0">
              <a:solidFill>
                <a:srgbClr val="FFFF00"/>
              </a:solidFill>
            </a:endParaRPr>
          </a:p>
        </p:txBody>
      </p:sp>
      <p:pic>
        <p:nvPicPr>
          <p:cNvPr id="14" name="Afbeelding 13" descr="Thalassiosira bramaputrae 165.jpg"/>
          <p:cNvPicPr>
            <a:picLocks noChangeAspect="1"/>
          </p:cNvPicPr>
          <p:nvPr/>
        </p:nvPicPr>
        <p:blipFill>
          <a:blip r:embed="rId7" cstate="print"/>
          <a:stretch>
            <a:fillRect/>
          </a:stretch>
        </p:blipFill>
        <p:spPr>
          <a:xfrm>
            <a:off x="3563888" y="2060848"/>
            <a:ext cx="2518511" cy="2448794"/>
          </a:xfrm>
          <a:prstGeom prst="rect">
            <a:avLst/>
          </a:prstGeom>
        </p:spPr>
      </p:pic>
      <p:sp>
        <p:nvSpPr>
          <p:cNvPr id="15" name="Tekstvak 14"/>
          <p:cNvSpPr txBox="1"/>
          <p:nvPr/>
        </p:nvSpPr>
        <p:spPr>
          <a:xfrm>
            <a:off x="3635896" y="4725144"/>
            <a:ext cx="4478342" cy="523220"/>
          </a:xfrm>
          <a:prstGeom prst="rect">
            <a:avLst/>
          </a:prstGeom>
          <a:noFill/>
        </p:spPr>
        <p:txBody>
          <a:bodyPr wrap="none" rtlCol="0">
            <a:spAutoFit/>
          </a:bodyPr>
          <a:lstStyle/>
          <a:p>
            <a:r>
              <a:rPr lang="nl-NL" sz="1400" dirty="0" smtClean="0">
                <a:solidFill>
                  <a:srgbClr val="FFFF00"/>
                </a:solidFill>
              </a:rPr>
              <a:t>Thalassiosira bramaputrae (vh Coscinodiscus lacustris) </a:t>
            </a:r>
          </a:p>
          <a:p>
            <a:r>
              <a:rPr lang="nl-NL" sz="1400" dirty="0" smtClean="0">
                <a:solidFill>
                  <a:srgbClr val="FFFF00"/>
                </a:solidFill>
              </a:rPr>
              <a:t>gidssoort in de Rijn na 1958</a:t>
            </a:r>
            <a:endParaRPr lang="nl-NL" sz="1400" dirty="0">
              <a:solidFill>
                <a:srgbClr val="FFFF00"/>
              </a:solidFill>
            </a:endParaRPr>
          </a:p>
        </p:txBody>
      </p:sp>
      <p:pic>
        <p:nvPicPr>
          <p:cNvPr id="17" name="Dia 18">
            <a:hlinkClick r:id="" action="ppaction://media"/>
          </p:cNvPr>
          <p:cNvPicPr>
            <a:picLocks noRot="1" noChangeAspect="1"/>
          </p:cNvPicPr>
          <p:nvPr>
            <a:wavAudioFile r:embed="rId1" name="Dia 18"/>
          </p:nvPr>
        </p:nvPicPr>
        <p:blipFill>
          <a:blip r:embed="rId8" cstate="print"/>
          <a:stretch>
            <a:fillRect/>
          </a:stretch>
        </p:blipFill>
        <p:spPr>
          <a:xfrm>
            <a:off x="179512" y="260648"/>
            <a:ext cx="304800" cy="304800"/>
          </a:xfrm>
          <a:prstGeom prst="rect">
            <a:avLst/>
          </a:prstGeom>
        </p:spPr>
      </p:pic>
      <p:pic>
        <p:nvPicPr>
          <p:cNvPr id="16" name="~PP3208.WAV">
            <a:hlinkClick r:id="" action="ppaction://media"/>
          </p:cNvPr>
          <p:cNvPicPr>
            <a:picLocks noRot="1" noChangeAspect="1"/>
          </p:cNvPicPr>
          <p:nvPr>
            <a:wavAudioFile r:embed="rId2" name="~PP3208.WAV"/>
          </p:nvPr>
        </p:nvPicPr>
        <p:blipFill>
          <a:blip r:embed="rId9" cstate="print"/>
          <a:stretch>
            <a:fillRect/>
          </a:stretch>
        </p:blipFill>
        <p:spPr>
          <a:xfrm>
            <a:off x="8674100" y="6388100"/>
            <a:ext cx="304800" cy="304800"/>
          </a:xfrm>
          <a:prstGeom prst="rect">
            <a:avLst/>
          </a:prstGeom>
        </p:spPr>
      </p:pic>
    </p:spTree>
  </p:cSld>
  <p:clrMapOvr>
    <a:masterClrMapping/>
  </p:clrMapOvr>
  <p:transition advTm="55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382" fill="hold"/>
                                        <p:tgtEl>
                                          <p:spTgt spid="17"/>
                                        </p:tgtEl>
                                      </p:cBhvr>
                                    </p:cmd>
                                  </p:childTnLst>
                                </p:cTn>
                              </p:par>
                            </p:childTnLst>
                          </p:cTn>
                        </p:par>
                      </p:childTnLst>
                    </p:cTn>
                  </p:par>
                </p:childTnLst>
              </p:cTn>
              <p:nextCondLst>
                <p:cond evt="onClick" delay="0">
                  <p:tgtEl>
                    <p:spTgt spid="1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Toen			        Nu</a:t>
            </a:r>
            <a:endParaRPr lang="nl-NL" dirty="0"/>
          </a:p>
        </p:txBody>
      </p:sp>
      <p:pic>
        <p:nvPicPr>
          <p:cNvPr id="7" name="Tijdelijke aanduiding voor inhoud 6" descr="Willem van Oranje.jpg"/>
          <p:cNvPicPr>
            <a:picLocks noGrp="1" noChangeAspect="1"/>
          </p:cNvPicPr>
          <p:nvPr>
            <p:ph sz="quarter" idx="2"/>
          </p:nvPr>
        </p:nvPicPr>
        <p:blipFill>
          <a:blip r:embed="rId5" cstate="print"/>
          <a:srcRect b="23211"/>
          <a:stretch>
            <a:fillRect/>
          </a:stretch>
        </p:blipFill>
        <p:spPr>
          <a:xfrm>
            <a:off x="755576" y="2564904"/>
            <a:ext cx="3180428" cy="3419084"/>
          </a:xfrm>
        </p:spPr>
      </p:pic>
      <p:pic>
        <p:nvPicPr>
          <p:cNvPr id="8" name="Tijdelijke aanduiding voor inhoud 7" descr="Beatrix.jpg"/>
          <p:cNvPicPr>
            <a:picLocks noGrp="1" noChangeAspect="1"/>
          </p:cNvPicPr>
          <p:nvPr>
            <p:ph sz="quarter" idx="4"/>
          </p:nvPr>
        </p:nvPicPr>
        <p:blipFill>
          <a:blip r:embed="rId6" cstate="print"/>
          <a:srcRect l="9301" r="6994"/>
          <a:stretch>
            <a:fillRect/>
          </a:stretch>
        </p:blipFill>
        <p:spPr>
          <a:xfrm>
            <a:off x="4716016" y="2564904"/>
            <a:ext cx="3714559" cy="3384376"/>
          </a:xfrm>
        </p:spPr>
      </p:pic>
      <p:pic>
        <p:nvPicPr>
          <p:cNvPr id="9"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3" name="Opgenomen geluid">
            <a:hlinkClick r:id="" action="ppaction://media"/>
          </p:cNvPr>
          <p:cNvPicPr>
            <a:picLocks noRot="1" noChangeAspect="1"/>
          </p:cNvPicPr>
          <p:nvPr>
            <a:wavAudioFile r:embed="rId1" name="Opgenomen geluid"/>
          </p:nvPr>
        </p:nvPicPr>
        <p:blipFill>
          <a:blip r:embed="rId8" cstate="print"/>
          <a:stretch>
            <a:fillRect/>
          </a:stretch>
        </p:blipFill>
        <p:spPr>
          <a:xfrm>
            <a:off x="306760" y="260648"/>
            <a:ext cx="304800" cy="304800"/>
          </a:xfrm>
          <a:prstGeom prst="rect">
            <a:avLst/>
          </a:prstGeom>
        </p:spPr>
      </p:pic>
      <p:pic>
        <p:nvPicPr>
          <p:cNvPr id="14" name="~PP718.WAV">
            <a:hlinkClick r:id="" action="ppaction://media"/>
          </p:cNvPr>
          <p:cNvPicPr>
            <a:picLocks noRot="1" noChangeAspect="1"/>
          </p:cNvPicPr>
          <p:nvPr>
            <a:wavAudioFile r:embed="rId2" name="~PP718.WAV"/>
          </p:nvPr>
        </p:nvPicPr>
        <p:blipFill>
          <a:blip r:embed="rId9" cstate="print"/>
          <a:stretch>
            <a:fillRect/>
          </a:stretch>
        </p:blipFill>
        <p:spPr>
          <a:xfrm>
            <a:off x="8674100" y="6388100"/>
            <a:ext cx="304800" cy="304800"/>
          </a:xfrm>
          <a:prstGeom prst="rect">
            <a:avLst/>
          </a:prstGeom>
        </p:spPr>
      </p:pic>
    </p:spTree>
  </p:cSld>
  <p:clrMapOvr>
    <a:masterClrMapping/>
  </p:clrMapOvr>
  <p:transition advTm="13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729"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4400" dirty="0" err="1" smtClean="0"/>
              <a:t>Lunterse</a:t>
            </a:r>
            <a:r>
              <a:rPr lang="nl-NL" sz="4400" dirty="0" smtClean="0"/>
              <a:t> Beek vroeger en nu</a:t>
            </a:r>
            <a:r>
              <a:rPr lang="nl-NL" dirty="0" smtClean="0"/>
              <a:t/>
            </a:r>
            <a:br>
              <a:rPr lang="nl-NL" dirty="0" smtClean="0"/>
            </a:br>
            <a:r>
              <a:rPr lang="nl-NL" sz="2700" dirty="0" smtClean="0">
                <a:solidFill>
                  <a:srgbClr val="FFFF00"/>
                </a:solidFill>
              </a:rPr>
              <a:t>Onderzoek aan oude meanders die dat niet blijken te zijn en ook de beek is een ontwateringsloot uit 1050 om het Eem-moeras te ontginnen (Mijnssen-Dutilh, 2007)</a:t>
            </a:r>
            <a:endParaRPr lang="nl-NL" sz="2700" dirty="0" smtClean="0"/>
          </a:p>
        </p:txBody>
      </p:sp>
      <p:pic>
        <p:nvPicPr>
          <p:cNvPr id="6"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2051" name="Picture 3"/>
          <p:cNvPicPr>
            <a:picLocks noChangeAspect="1" noChangeArrowheads="1"/>
          </p:cNvPicPr>
          <p:nvPr/>
        </p:nvPicPr>
        <p:blipFill>
          <a:blip r:embed="rId6" cstate="print"/>
          <a:srcRect l="10036" t="25508" r="22247" b="22242"/>
          <a:stretch>
            <a:fillRect/>
          </a:stretch>
        </p:blipFill>
        <p:spPr bwMode="auto">
          <a:xfrm>
            <a:off x="467543" y="1916832"/>
            <a:ext cx="8373181" cy="4392488"/>
          </a:xfrm>
          <a:prstGeom prst="rect">
            <a:avLst/>
          </a:prstGeom>
          <a:noFill/>
          <a:ln w="9525">
            <a:noFill/>
            <a:miter lim="800000"/>
            <a:headEnd/>
            <a:tailEnd/>
          </a:ln>
        </p:spPr>
      </p:pic>
      <p:sp>
        <p:nvSpPr>
          <p:cNvPr id="7" name="PIJL-OMLAAG 6"/>
          <p:cNvSpPr/>
          <p:nvPr/>
        </p:nvSpPr>
        <p:spPr>
          <a:xfrm>
            <a:off x="1259632" y="2132856"/>
            <a:ext cx="72008"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OMLAAG 7"/>
          <p:cNvSpPr/>
          <p:nvPr/>
        </p:nvSpPr>
        <p:spPr>
          <a:xfrm>
            <a:off x="2915816" y="2924944"/>
            <a:ext cx="72008"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OMLAAG 8"/>
          <p:cNvSpPr/>
          <p:nvPr/>
        </p:nvSpPr>
        <p:spPr>
          <a:xfrm>
            <a:off x="3635896" y="3645024"/>
            <a:ext cx="72008"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Dia 19">
            <a:hlinkClick r:id="" action="ppaction://media"/>
          </p:cNvPr>
          <p:cNvPicPr>
            <a:picLocks noRot="1" noChangeAspect="1"/>
          </p:cNvPicPr>
          <p:nvPr>
            <a:wavAudioFile r:embed="rId1" name="Dia 19"/>
          </p:nvPr>
        </p:nvPicPr>
        <p:blipFill>
          <a:blip r:embed="rId7" cstate="print"/>
          <a:stretch>
            <a:fillRect/>
          </a:stretch>
        </p:blipFill>
        <p:spPr>
          <a:xfrm>
            <a:off x="179512" y="332656"/>
            <a:ext cx="304800" cy="304800"/>
          </a:xfrm>
          <a:prstGeom prst="rect">
            <a:avLst/>
          </a:prstGeom>
        </p:spPr>
      </p:pic>
      <p:pic>
        <p:nvPicPr>
          <p:cNvPr id="10" name="~PP3111.WAV">
            <a:hlinkClick r:id="" action="ppaction://media"/>
          </p:cNvPr>
          <p:cNvPicPr>
            <a:picLocks noRot="1" noChangeAspect="1"/>
          </p:cNvPicPr>
          <p:nvPr>
            <a:wavAudioFile r:embed="rId2" name="~PP3111.WAV"/>
          </p:nvPr>
        </p:nvPicPr>
        <p:blipFill>
          <a:blip r:embed="rId7" cstate="print"/>
          <a:stretch>
            <a:fillRect/>
          </a:stretch>
        </p:blipFill>
        <p:spPr>
          <a:xfrm>
            <a:off x="8674100" y="6388100"/>
            <a:ext cx="304800" cy="304800"/>
          </a:xfrm>
          <a:prstGeom prst="rect">
            <a:avLst/>
          </a:prstGeom>
        </p:spPr>
      </p:pic>
    </p:spTree>
  </p:cSld>
  <p:clrMapOvr>
    <a:masterClrMapping/>
  </p:clrMapOvr>
  <p:transition advTm="32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285"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04088"/>
            <a:ext cx="8305800" cy="2364872"/>
          </a:xfrm>
        </p:spPr>
        <p:txBody>
          <a:bodyPr>
            <a:normAutofit fontScale="90000"/>
          </a:bodyPr>
          <a:lstStyle/>
          <a:p>
            <a:r>
              <a:rPr lang="nl-NL" sz="4400" dirty="0" smtClean="0"/>
              <a:t>Grote rivieren</a:t>
            </a:r>
            <a:r>
              <a:rPr lang="nl-NL" dirty="0" smtClean="0"/>
              <a:t/>
            </a:r>
            <a:br>
              <a:rPr lang="nl-NL" dirty="0" smtClean="0"/>
            </a:br>
            <a:r>
              <a:rPr lang="nl-NL" sz="3600" dirty="0" smtClean="0">
                <a:solidFill>
                  <a:srgbClr val="FFFF00"/>
                </a:solidFill>
              </a:rPr>
              <a:t>Kenmerkende eendagsvliegen KRW type R7</a:t>
            </a:r>
            <a:br>
              <a:rPr lang="nl-NL" sz="3600" dirty="0" smtClean="0">
                <a:solidFill>
                  <a:srgbClr val="FFFF00"/>
                </a:solidFill>
              </a:rPr>
            </a:br>
            <a:r>
              <a:rPr lang="nl-NL" sz="3600" dirty="0" smtClean="0">
                <a:solidFill>
                  <a:srgbClr val="FFFF00"/>
                </a:solidFill>
              </a:rPr>
              <a:t>in oude Rijn- en Maasafzettingen. 10 van de 14 taxa zijn al opgegraven!</a:t>
            </a:r>
            <a:r>
              <a:rPr lang="nl-NL" sz="5400" dirty="0" smtClean="0">
                <a:solidFill>
                  <a:srgbClr val="FFFF00"/>
                </a:solidFill>
              </a:rPr>
              <a:t/>
            </a:r>
            <a:br>
              <a:rPr lang="nl-NL" sz="5400" dirty="0" smtClean="0">
                <a:solidFill>
                  <a:srgbClr val="FFFF00"/>
                </a:solidFill>
              </a:rPr>
            </a:br>
            <a:endParaRPr lang="nl-NL" dirty="0"/>
          </a:p>
        </p:txBody>
      </p:sp>
      <p:graphicFrame>
        <p:nvGraphicFramePr>
          <p:cNvPr id="3" name="Tabel 2"/>
          <p:cNvGraphicFramePr>
            <a:graphicFrameLocks noGrp="1"/>
          </p:cNvGraphicFramePr>
          <p:nvPr/>
        </p:nvGraphicFramePr>
        <p:xfrm>
          <a:off x="539552" y="3140968"/>
          <a:ext cx="3632200" cy="3429000"/>
        </p:xfrm>
        <a:graphic>
          <a:graphicData uri="http://schemas.openxmlformats.org/drawingml/2006/table">
            <a:tbl>
              <a:tblPr/>
              <a:tblGrid>
                <a:gridCol w="2159000"/>
                <a:gridCol w="609600"/>
                <a:gridCol w="863600"/>
              </a:tblGrid>
              <a:tr h="190500">
                <a:tc>
                  <a:txBody>
                    <a:bodyPr/>
                    <a:lstStyle/>
                    <a:p>
                      <a:pPr algn="l" fontAlgn="b"/>
                      <a:r>
                        <a:rPr lang="nl-NL" sz="900" b="0" i="0" u="none" strike="noStrike" dirty="0">
                          <a:solidFill>
                            <a:srgbClr val="FFFF00"/>
                          </a:solidFill>
                          <a:latin typeface="Calibri"/>
                        </a:rPr>
                        <a:t> </a:t>
                      </a:r>
                    </a:p>
                  </a:txBody>
                  <a:tcPr marL="9525" marR="9525" marT="9525" marB="0" anchor="b">
                    <a:lnL>
                      <a:noFill/>
                    </a:lnL>
                    <a:lnR>
                      <a:noFill/>
                    </a:lnR>
                    <a:lnT>
                      <a:noFill/>
                    </a:lnT>
                    <a:lnB>
                      <a:noFill/>
                    </a:lnB>
                    <a:solidFill>
                      <a:srgbClr val="000000"/>
                    </a:solidFill>
                  </a:tcPr>
                </a:tc>
                <a:tc>
                  <a:txBody>
                    <a:bodyPr/>
                    <a:lstStyle/>
                    <a:p>
                      <a:pPr algn="ctr" fontAlgn="b"/>
                      <a:r>
                        <a:rPr lang="nl-NL" sz="900" b="1" i="0" u="none" strike="noStrike">
                          <a:solidFill>
                            <a:srgbClr val="FF0000"/>
                          </a:solidFill>
                          <a:latin typeface="Calibri"/>
                        </a:rPr>
                        <a:t>R7</a:t>
                      </a:r>
                    </a:p>
                  </a:txBody>
                  <a:tcPr marL="9525" marR="9525" marT="9525" marB="0" anchor="b">
                    <a:lnL>
                      <a:noFill/>
                    </a:lnL>
                    <a:lnR>
                      <a:noFill/>
                    </a:lnR>
                    <a:lnT>
                      <a:noFill/>
                    </a:lnT>
                    <a:lnB>
                      <a:noFill/>
                    </a:lnB>
                    <a:solidFill>
                      <a:srgbClr val="000000"/>
                    </a:solidFill>
                  </a:tcPr>
                </a:tc>
                <a:tc>
                  <a:txBody>
                    <a:bodyPr/>
                    <a:lstStyle/>
                    <a:p>
                      <a:pPr algn="ctr" fontAlgn="b"/>
                      <a:r>
                        <a:rPr lang="nl-NL" sz="900" b="1" i="0" u="none" strike="noStrike">
                          <a:solidFill>
                            <a:srgbClr val="FF0000"/>
                          </a:solidFill>
                          <a:latin typeface="Calibri"/>
                        </a:rPr>
                        <a:t>Rijn/Maas 1700</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Centroptilum pennulatum</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Oligoneuriella rhenana</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Siphlonurus aestivalis</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dirty="0">
                          <a:solidFill>
                            <a:srgbClr val="FFFF00"/>
                          </a:solidFill>
                          <a:latin typeface="Calibri"/>
                        </a:rPr>
                        <a:t>Baetis </a:t>
                      </a:r>
                      <a:r>
                        <a:rPr lang="nl-NL" sz="900" b="0" i="0" u="none" strike="noStrike" dirty="0" err="1">
                          <a:solidFill>
                            <a:srgbClr val="FFFF00"/>
                          </a:solidFill>
                          <a:latin typeface="Calibri"/>
                        </a:rPr>
                        <a:t>spp</a:t>
                      </a:r>
                      <a:r>
                        <a:rPr lang="nl-NL" sz="900" b="0" i="0" u="none" strike="noStrike" dirty="0">
                          <a:solidFill>
                            <a:srgbClr val="FFFF00"/>
                          </a:solidFill>
                          <a:latin typeface="Calibri"/>
                        </a:rPr>
                        <a:t>.</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P</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Caenis spp.</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dirty="0">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Choroterpes picteti</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Ecdyonurus spp.</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Ephemera spp.</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Ephemerella ignita</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Ephoron virgo</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Heptagenia spp.</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Isonychia ignota</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Palingenia longicauda</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Potamanthus luteus</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K</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Raptobaetopus tenellus</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 </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0" i="0" u="none" strike="noStrike">
                          <a:solidFill>
                            <a:srgbClr val="FFFF00"/>
                          </a:solidFill>
                          <a:latin typeface="Calibri"/>
                        </a:rPr>
                        <a:t>Rhitrogena spec.</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 </a:t>
                      </a:r>
                    </a:p>
                  </a:txBody>
                  <a:tcPr marL="9525" marR="9525" marT="9525" marB="0" anchor="b">
                    <a:lnL>
                      <a:noFill/>
                    </a:lnL>
                    <a:lnR>
                      <a:noFill/>
                    </a:lnR>
                    <a:lnT>
                      <a:noFill/>
                    </a:lnT>
                    <a:lnB>
                      <a:noFill/>
                    </a:lnB>
                    <a:solidFill>
                      <a:srgbClr val="000000"/>
                    </a:solidFill>
                  </a:tcPr>
                </a:tc>
                <a:tc>
                  <a:txBody>
                    <a:bodyPr/>
                    <a:lstStyle/>
                    <a:p>
                      <a:pPr algn="ctr" fontAlgn="b"/>
                      <a:r>
                        <a:rPr lang="nl-NL" sz="900" b="0" i="0" u="none" strike="noStrike">
                          <a:solidFill>
                            <a:srgbClr val="FFFF00"/>
                          </a:solidFill>
                          <a:latin typeface="Calibri"/>
                        </a:rPr>
                        <a:t>+</a:t>
                      </a:r>
                    </a:p>
                  </a:txBody>
                  <a:tcPr marL="9525" marR="9525" marT="9525" marB="0" anchor="b">
                    <a:lnL>
                      <a:noFill/>
                    </a:lnL>
                    <a:lnR>
                      <a:noFill/>
                    </a:lnR>
                    <a:lnT>
                      <a:noFill/>
                    </a:lnT>
                    <a:lnB>
                      <a:noFill/>
                    </a:lnB>
                    <a:solidFill>
                      <a:srgbClr val="000000"/>
                    </a:solidFill>
                  </a:tcPr>
                </a:tc>
              </a:tr>
              <a:tr h="190500">
                <a:tc>
                  <a:txBody>
                    <a:bodyPr/>
                    <a:lstStyle/>
                    <a:p>
                      <a:pPr algn="l" fontAlgn="b"/>
                      <a:r>
                        <a:rPr lang="nl-NL" sz="900" b="1" i="0" u="none" strike="noStrike" dirty="0">
                          <a:solidFill>
                            <a:srgbClr val="FF0000"/>
                          </a:solidFill>
                          <a:latin typeface="Calibri"/>
                        </a:rPr>
                        <a:t>Totaal</a:t>
                      </a:r>
                    </a:p>
                  </a:txBody>
                  <a:tcPr marL="9525" marR="9525" marT="9525" marB="0" anchor="b">
                    <a:lnL>
                      <a:noFill/>
                    </a:lnL>
                    <a:lnR>
                      <a:noFill/>
                    </a:lnR>
                    <a:lnT>
                      <a:noFill/>
                    </a:lnT>
                    <a:lnB>
                      <a:noFill/>
                    </a:lnB>
                    <a:solidFill>
                      <a:srgbClr val="000000"/>
                    </a:solidFill>
                  </a:tcPr>
                </a:tc>
                <a:tc>
                  <a:txBody>
                    <a:bodyPr/>
                    <a:lstStyle/>
                    <a:p>
                      <a:pPr algn="ctr" fontAlgn="b"/>
                      <a:r>
                        <a:rPr lang="nl-NL" sz="900" b="1" i="0" u="none" strike="noStrike">
                          <a:solidFill>
                            <a:srgbClr val="FF0000"/>
                          </a:solidFill>
                          <a:latin typeface="Calibri"/>
                        </a:rPr>
                        <a:t>14</a:t>
                      </a:r>
                    </a:p>
                  </a:txBody>
                  <a:tcPr marL="9525" marR="9525" marT="9525" marB="0" anchor="b">
                    <a:lnL>
                      <a:noFill/>
                    </a:lnL>
                    <a:lnR>
                      <a:noFill/>
                    </a:lnR>
                    <a:lnT>
                      <a:noFill/>
                    </a:lnT>
                    <a:lnB>
                      <a:noFill/>
                    </a:lnB>
                    <a:solidFill>
                      <a:srgbClr val="000000"/>
                    </a:solidFill>
                  </a:tcPr>
                </a:tc>
                <a:tc>
                  <a:txBody>
                    <a:bodyPr/>
                    <a:lstStyle/>
                    <a:p>
                      <a:pPr algn="ctr" fontAlgn="b"/>
                      <a:r>
                        <a:rPr lang="nl-NL" sz="900" b="1" i="0" u="none" strike="noStrike" dirty="0">
                          <a:solidFill>
                            <a:srgbClr val="FF0000"/>
                          </a:solidFill>
                          <a:latin typeface="Calibri"/>
                        </a:rPr>
                        <a:t>12</a:t>
                      </a:r>
                    </a:p>
                  </a:txBody>
                  <a:tcPr marL="9525" marR="9525" marT="9525" marB="0" anchor="b">
                    <a:lnL>
                      <a:noFill/>
                    </a:lnL>
                    <a:lnR>
                      <a:noFill/>
                    </a:lnR>
                    <a:lnT>
                      <a:noFill/>
                    </a:lnT>
                    <a:lnB>
                      <a:noFill/>
                    </a:lnB>
                    <a:solidFill>
                      <a:srgbClr val="000000"/>
                    </a:solidFill>
                  </a:tcPr>
                </a:tc>
              </a:tr>
            </a:tbl>
          </a:graphicData>
        </a:graphic>
      </p:graphicFrame>
      <p:pic>
        <p:nvPicPr>
          <p:cNvPr id="5"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6" name="Dia 20">
            <a:hlinkClick r:id="" action="ppaction://media"/>
          </p:cNvPr>
          <p:cNvPicPr>
            <a:picLocks noRot="1" noChangeAspect="1"/>
          </p:cNvPicPr>
          <p:nvPr>
            <a:wavAudioFile r:embed="rId1" name="Dia 20"/>
          </p:nvPr>
        </p:nvPicPr>
        <p:blipFill>
          <a:blip r:embed="rId6" cstate="print"/>
          <a:stretch>
            <a:fillRect/>
          </a:stretch>
        </p:blipFill>
        <p:spPr>
          <a:xfrm>
            <a:off x="107504" y="476672"/>
            <a:ext cx="304800" cy="304800"/>
          </a:xfrm>
          <a:prstGeom prst="rect">
            <a:avLst/>
          </a:prstGeom>
        </p:spPr>
      </p:pic>
      <p:pic>
        <p:nvPicPr>
          <p:cNvPr id="7" name="~PP2009.WAV">
            <a:hlinkClick r:id="" action="ppaction://media"/>
          </p:cNvPr>
          <p:cNvPicPr>
            <a:picLocks noRot="1" noChangeAspect="1"/>
          </p:cNvPicPr>
          <p:nvPr>
            <a:wavAudioFile r:embed="rId2" name="~PP2009.WAV"/>
          </p:nvPr>
        </p:nvPicPr>
        <p:blipFill>
          <a:blip r:embed="rId6" cstate="print"/>
          <a:stretch>
            <a:fillRect/>
          </a:stretch>
        </p:blipFill>
        <p:spPr>
          <a:xfrm>
            <a:off x="8674100" y="6388100"/>
            <a:ext cx="304800" cy="304800"/>
          </a:xfrm>
          <a:prstGeom prst="rect">
            <a:avLst/>
          </a:prstGeom>
        </p:spPr>
      </p:pic>
    </p:spTree>
  </p:cSld>
  <p:clrMapOvr>
    <a:masterClrMapping/>
  </p:clrMapOvr>
  <p:transition advTm="438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899" fill="hold"/>
                                        <p:tgtEl>
                                          <p:spTgt spid="6"/>
                                        </p:tgtEl>
                                      </p:cBhvr>
                                    </p:cmd>
                                  </p:childTnLst>
                                </p:cTn>
                              </p:par>
                            </p:childTnLst>
                          </p:cTn>
                        </p:par>
                      </p:childTnLst>
                    </p:cTn>
                  </p:par>
                </p:childTnLst>
              </p:cTn>
              <p:nextCondLst>
                <p:cond evt="onClick" delay="0">
                  <p:tgtEl>
                    <p:spTgt spid="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305800" cy="2016224"/>
          </a:xfrm>
        </p:spPr>
        <p:txBody>
          <a:bodyPr>
            <a:normAutofit fontScale="90000"/>
          </a:bodyPr>
          <a:lstStyle/>
          <a:p>
            <a:r>
              <a:rPr lang="nl-NL" sz="4000" dirty="0" smtClean="0"/>
              <a:t/>
            </a:r>
            <a:br>
              <a:rPr lang="nl-NL" sz="4000" dirty="0" smtClean="0"/>
            </a:br>
            <a:r>
              <a:rPr lang="nl-NL" sz="4000" dirty="0" smtClean="0"/>
              <a:t/>
            </a:r>
            <a:br>
              <a:rPr lang="nl-NL" sz="4000" dirty="0" smtClean="0"/>
            </a:br>
            <a:r>
              <a:rPr lang="nl-NL" sz="4400" dirty="0" smtClean="0"/>
              <a:t>Grote rivieren</a:t>
            </a:r>
            <a:r>
              <a:rPr lang="nl-NL" sz="4000" dirty="0" smtClean="0"/>
              <a:t/>
            </a:r>
            <a:br>
              <a:rPr lang="nl-NL" sz="4000" dirty="0" smtClean="0"/>
            </a:br>
            <a:r>
              <a:rPr lang="nl-NL" sz="3600" dirty="0" smtClean="0">
                <a:solidFill>
                  <a:srgbClr val="FFFF00"/>
                </a:solidFill>
              </a:rPr>
              <a:t>Veranderingen in de habitatvoorkeur van de macrofauna in de Rijn in 1745 en in 1985 (Klink, 1991)</a:t>
            </a:r>
            <a:endParaRPr lang="nl-NL" sz="3600" dirty="0">
              <a:solidFill>
                <a:srgbClr val="FFFF00"/>
              </a:solidFill>
            </a:endParaRPr>
          </a:p>
        </p:txBody>
      </p:sp>
      <p:pic>
        <p:nvPicPr>
          <p:cNvPr id="47111"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5536" y="3645024"/>
            <a:ext cx="4343400" cy="2266950"/>
          </a:xfrm>
          <a:prstGeom prst="rect">
            <a:avLst/>
          </a:prstGeom>
          <a:noFill/>
          <a:ln w="9525">
            <a:noFill/>
            <a:miter lim="800000"/>
            <a:headEnd/>
            <a:tailEnd/>
          </a:ln>
        </p:spPr>
      </p:pic>
      <p:pic>
        <p:nvPicPr>
          <p:cNvPr id="47112"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716016" y="3501008"/>
            <a:ext cx="4200525" cy="2505075"/>
          </a:xfrm>
          <a:prstGeom prst="rect">
            <a:avLst/>
          </a:prstGeom>
          <a:noFill/>
          <a:ln w="9525">
            <a:noFill/>
            <a:miter lim="800000"/>
            <a:headEnd/>
            <a:tailEnd/>
          </a:ln>
        </p:spPr>
      </p:pic>
      <p:sp>
        <p:nvSpPr>
          <p:cNvPr id="11" name="Tekstvak 10"/>
          <p:cNvSpPr txBox="1"/>
          <p:nvPr/>
        </p:nvSpPr>
        <p:spPr>
          <a:xfrm>
            <a:off x="2843808" y="2996952"/>
            <a:ext cx="573875" cy="369332"/>
          </a:xfrm>
          <a:prstGeom prst="rect">
            <a:avLst/>
          </a:prstGeom>
          <a:noFill/>
        </p:spPr>
        <p:txBody>
          <a:bodyPr wrap="none" rtlCol="0" anchor="ctr">
            <a:spAutoFit/>
          </a:bodyPr>
          <a:lstStyle/>
          <a:p>
            <a:r>
              <a:rPr lang="nl-NL" dirty="0" smtClean="0"/>
              <a:t>1745</a:t>
            </a:r>
            <a:endParaRPr lang="nl-NL" dirty="0"/>
          </a:p>
        </p:txBody>
      </p:sp>
      <p:sp>
        <p:nvSpPr>
          <p:cNvPr id="12" name="Tekstvak 11"/>
          <p:cNvSpPr txBox="1"/>
          <p:nvPr/>
        </p:nvSpPr>
        <p:spPr>
          <a:xfrm>
            <a:off x="6372200" y="2996952"/>
            <a:ext cx="612475" cy="369332"/>
          </a:xfrm>
          <a:prstGeom prst="rect">
            <a:avLst/>
          </a:prstGeom>
          <a:noFill/>
        </p:spPr>
        <p:txBody>
          <a:bodyPr wrap="none" rtlCol="0" anchor="ctr">
            <a:spAutoFit/>
          </a:bodyPr>
          <a:lstStyle/>
          <a:p>
            <a:r>
              <a:rPr lang="nl-NL" dirty="0" smtClean="0"/>
              <a:t>1985</a:t>
            </a:r>
            <a:endParaRPr lang="nl-NL" dirty="0"/>
          </a:p>
        </p:txBody>
      </p:sp>
      <p:sp>
        <p:nvSpPr>
          <p:cNvPr id="15" name="Tekstvak 14"/>
          <p:cNvSpPr txBox="1"/>
          <p:nvPr/>
        </p:nvSpPr>
        <p:spPr>
          <a:xfrm>
            <a:off x="1619672" y="5949280"/>
            <a:ext cx="2359172" cy="369332"/>
          </a:xfrm>
          <a:prstGeom prst="rect">
            <a:avLst/>
          </a:prstGeom>
          <a:noFill/>
        </p:spPr>
        <p:txBody>
          <a:bodyPr wrap="none" rtlCol="0" anchor="ctr">
            <a:spAutoFit/>
          </a:bodyPr>
          <a:lstStyle/>
          <a:p>
            <a:r>
              <a:rPr lang="nl-NL" dirty="0" smtClean="0"/>
              <a:t>KRW score R7 = 0,845</a:t>
            </a:r>
            <a:endParaRPr lang="nl-NL" dirty="0"/>
          </a:p>
        </p:txBody>
      </p:sp>
      <p:sp>
        <p:nvSpPr>
          <p:cNvPr id="16" name="Tekstvak 15"/>
          <p:cNvSpPr txBox="1"/>
          <p:nvPr/>
        </p:nvSpPr>
        <p:spPr>
          <a:xfrm>
            <a:off x="5580112" y="5949280"/>
            <a:ext cx="2361609" cy="369332"/>
          </a:xfrm>
          <a:prstGeom prst="rect">
            <a:avLst/>
          </a:prstGeom>
          <a:noFill/>
        </p:spPr>
        <p:txBody>
          <a:bodyPr wrap="none" rtlCol="0" anchor="ctr">
            <a:spAutoFit/>
          </a:bodyPr>
          <a:lstStyle/>
          <a:p>
            <a:r>
              <a:rPr lang="nl-NL" dirty="0" smtClean="0"/>
              <a:t>KRW score R7 = 0,348</a:t>
            </a:r>
            <a:endParaRPr lang="nl-NL" dirty="0"/>
          </a:p>
        </p:txBody>
      </p:sp>
      <p:pic>
        <p:nvPicPr>
          <p:cNvPr id="10"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3" name="Dia 21">
            <a:hlinkClick r:id="" action="ppaction://media"/>
          </p:cNvPr>
          <p:cNvPicPr>
            <a:picLocks noRot="1" noChangeAspect="1"/>
          </p:cNvPicPr>
          <p:nvPr>
            <a:wavAudioFile r:embed="rId1" name="Dia 21"/>
          </p:nvPr>
        </p:nvPicPr>
        <p:blipFill>
          <a:blip r:embed="rId8" cstate="print"/>
          <a:stretch>
            <a:fillRect/>
          </a:stretch>
        </p:blipFill>
        <p:spPr>
          <a:xfrm>
            <a:off x="107504" y="548680"/>
            <a:ext cx="304800" cy="304800"/>
          </a:xfrm>
          <a:prstGeom prst="rect">
            <a:avLst/>
          </a:prstGeom>
        </p:spPr>
      </p:pic>
      <p:pic>
        <p:nvPicPr>
          <p:cNvPr id="14" name="~PP151.WAV">
            <a:hlinkClick r:id="" action="ppaction://media"/>
          </p:cNvPr>
          <p:cNvPicPr>
            <a:picLocks noRot="1" noChangeAspect="1"/>
          </p:cNvPicPr>
          <p:nvPr>
            <a:wavAudioFile r:embed="rId2" name="~PP151.WAV"/>
          </p:nvPr>
        </p:nvPicPr>
        <p:blipFill>
          <a:blip r:embed="rId8" cstate="print"/>
          <a:stretch>
            <a:fillRect/>
          </a:stretch>
        </p:blipFill>
        <p:spPr>
          <a:xfrm>
            <a:off x="8674100" y="6388100"/>
            <a:ext cx="304800" cy="304800"/>
          </a:xfrm>
          <a:prstGeom prst="rect">
            <a:avLst/>
          </a:prstGeom>
        </p:spPr>
      </p:pic>
    </p:spTree>
  </p:cSld>
  <p:clrMapOvr>
    <a:masterClrMapping/>
  </p:clrMapOvr>
  <p:transition advTm="51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908"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32656"/>
            <a:ext cx="8229600" cy="1080120"/>
          </a:xfrm>
        </p:spPr>
        <p:txBody>
          <a:bodyPr>
            <a:normAutofit fontScale="90000"/>
          </a:bodyPr>
          <a:lstStyle/>
          <a:p>
            <a:r>
              <a:rPr lang="nl-NL" sz="4000" dirty="0" smtClean="0"/>
              <a:t/>
            </a:r>
            <a:br>
              <a:rPr lang="nl-NL" sz="4000" dirty="0" smtClean="0"/>
            </a:br>
            <a:r>
              <a:rPr lang="nl-NL" sz="4000" dirty="0" smtClean="0"/>
              <a:t/>
            </a:r>
            <a:br>
              <a:rPr lang="nl-NL" sz="4000" dirty="0" smtClean="0"/>
            </a:br>
            <a:r>
              <a:rPr lang="nl-NL" sz="4000" dirty="0" smtClean="0"/>
              <a:t/>
            </a:r>
            <a:br>
              <a:rPr lang="nl-NL" sz="4000" dirty="0" smtClean="0"/>
            </a:br>
            <a:r>
              <a:rPr lang="nl-NL" sz="4400" dirty="0" smtClean="0"/>
              <a:t>Grote rivieren</a:t>
            </a:r>
            <a:br>
              <a:rPr lang="nl-NL" sz="4400" dirty="0" smtClean="0"/>
            </a:br>
            <a:r>
              <a:rPr lang="nl-NL" sz="3600" dirty="0" smtClean="0">
                <a:solidFill>
                  <a:srgbClr val="FFFF00"/>
                </a:solidFill>
              </a:rPr>
              <a:t>Onvermoede bijproducten van </a:t>
            </a:r>
            <a:r>
              <a:rPr lang="nl-NL" sz="3600" dirty="0" err="1" smtClean="0">
                <a:solidFill>
                  <a:srgbClr val="FFFF00"/>
                </a:solidFill>
              </a:rPr>
              <a:t>paleo-ecologie</a:t>
            </a:r>
            <a:endParaRPr lang="nl-NL" sz="3600" dirty="0" smtClean="0"/>
          </a:p>
        </p:txBody>
      </p:sp>
      <p:sp>
        <p:nvSpPr>
          <p:cNvPr id="3" name="Tijdelijke aanduiding voor inhoud 2"/>
          <p:cNvSpPr>
            <a:spLocks noGrp="1"/>
          </p:cNvSpPr>
          <p:nvPr>
            <p:ph idx="1"/>
          </p:nvPr>
        </p:nvSpPr>
        <p:spPr>
          <a:xfrm>
            <a:off x="3110136" y="3861048"/>
            <a:ext cx="6033864" cy="485408"/>
          </a:xfrm>
        </p:spPr>
        <p:txBody>
          <a:bodyPr>
            <a:normAutofit lnSpcReduction="10000"/>
          </a:bodyPr>
          <a:lstStyle/>
          <a:p>
            <a:pPr>
              <a:buNone/>
            </a:pPr>
            <a:r>
              <a:rPr lang="nl-NL" dirty="0" smtClean="0"/>
              <a:t> </a:t>
            </a:r>
            <a:r>
              <a:rPr lang="nl-NL" sz="2000" dirty="0" err="1" smtClean="0">
                <a:solidFill>
                  <a:srgbClr val="FFFF00"/>
                </a:solidFill>
              </a:rPr>
              <a:t>Simuliidae</a:t>
            </a:r>
            <a:r>
              <a:rPr lang="nl-NL" sz="2000" dirty="0" smtClean="0">
                <a:solidFill>
                  <a:srgbClr val="FFFF00"/>
                </a:solidFill>
              </a:rPr>
              <a:t> verdwijnen door de scheepvaart (golfslag)</a:t>
            </a:r>
            <a:endParaRPr lang="nl-NL" sz="2000" dirty="0"/>
          </a:p>
        </p:txBody>
      </p:sp>
      <p:sp>
        <p:nvSpPr>
          <p:cNvPr id="10" name="Tekstvak 9"/>
          <p:cNvSpPr txBox="1"/>
          <p:nvPr/>
        </p:nvSpPr>
        <p:spPr>
          <a:xfrm>
            <a:off x="2915816" y="4365104"/>
            <a:ext cx="369332" cy="1946367"/>
          </a:xfrm>
          <a:prstGeom prst="rect">
            <a:avLst/>
          </a:prstGeom>
          <a:noFill/>
        </p:spPr>
        <p:txBody>
          <a:bodyPr vert="vert" wrap="none" rtlCol="0">
            <a:spAutoFit/>
          </a:bodyPr>
          <a:lstStyle/>
          <a:p>
            <a:r>
              <a:rPr lang="nl-NL" sz="1200" dirty="0" err="1" smtClean="0">
                <a:solidFill>
                  <a:srgbClr val="FFFF00"/>
                </a:solidFill>
              </a:rPr>
              <a:t>Simuliidae</a:t>
            </a:r>
            <a:r>
              <a:rPr lang="nl-NL" sz="1200" dirty="0" smtClean="0">
                <a:solidFill>
                  <a:srgbClr val="FFFF00"/>
                </a:solidFill>
              </a:rPr>
              <a:t>/Chironomidae%</a:t>
            </a:r>
            <a:endParaRPr lang="nl-NL" sz="1200" dirty="0">
              <a:solidFill>
                <a:srgbClr val="FFFF00"/>
              </a:solidFill>
            </a:endParaRPr>
          </a:p>
        </p:txBody>
      </p:sp>
      <p:sp>
        <p:nvSpPr>
          <p:cNvPr id="12" name="Tekstvak 11"/>
          <p:cNvSpPr txBox="1"/>
          <p:nvPr/>
        </p:nvSpPr>
        <p:spPr>
          <a:xfrm>
            <a:off x="467544" y="1556792"/>
            <a:ext cx="369332" cy="2084225"/>
          </a:xfrm>
          <a:prstGeom prst="rect">
            <a:avLst/>
          </a:prstGeom>
          <a:noFill/>
        </p:spPr>
        <p:txBody>
          <a:bodyPr vert="vert" wrap="none" rtlCol="0">
            <a:spAutoFit/>
          </a:bodyPr>
          <a:lstStyle/>
          <a:p>
            <a:r>
              <a:rPr lang="nl-NL" sz="1200" dirty="0" smtClean="0">
                <a:solidFill>
                  <a:srgbClr val="FFFF00"/>
                </a:solidFill>
              </a:rPr>
              <a:t>Misvormingen </a:t>
            </a:r>
            <a:r>
              <a:rPr lang="nl-NL" sz="1200" dirty="0" err="1" smtClean="0">
                <a:solidFill>
                  <a:srgbClr val="FFFF00"/>
                </a:solidFill>
              </a:rPr>
              <a:t>Chironomus</a:t>
            </a:r>
            <a:r>
              <a:rPr lang="nl-NL" sz="1200" dirty="0" smtClean="0">
                <a:solidFill>
                  <a:srgbClr val="FFFF00"/>
                </a:solidFill>
              </a:rPr>
              <a:t> %</a:t>
            </a:r>
            <a:endParaRPr lang="nl-NL" sz="1200" dirty="0">
              <a:solidFill>
                <a:srgbClr val="FFFF00"/>
              </a:solidFill>
            </a:endParaRPr>
          </a:p>
        </p:txBody>
      </p:sp>
      <p:sp>
        <p:nvSpPr>
          <p:cNvPr id="14" name="Tijdelijke aanduiding voor inhoud 2"/>
          <p:cNvSpPr txBox="1">
            <a:spLocks/>
          </p:cNvSpPr>
          <p:nvPr/>
        </p:nvSpPr>
        <p:spPr>
          <a:xfrm>
            <a:off x="1043608" y="1340768"/>
            <a:ext cx="6033864" cy="485408"/>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nl-NL" sz="2600" b="0" i="0" u="none" strike="noStrike" kern="1200" cap="none" spc="0" normalizeH="0" baseline="0" noProof="0" dirty="0" smtClean="0">
                <a:ln>
                  <a:noFill/>
                </a:ln>
                <a:solidFill>
                  <a:schemeClr val="tx1"/>
                </a:solidFill>
                <a:effectLst/>
                <a:uLnTx/>
                <a:uFillTx/>
                <a:latin typeface="+mn-lt"/>
                <a:ea typeface="+mn-ea"/>
                <a:cs typeface="+mn-cs"/>
              </a:rPr>
              <a:t> </a:t>
            </a:r>
            <a:r>
              <a:rPr kumimoji="0" lang="nl-NL" sz="2000" b="0" i="0" u="none" strike="noStrike" kern="1200" cap="none" spc="0" normalizeH="0" baseline="0" noProof="0" dirty="0" smtClean="0">
                <a:ln>
                  <a:noFill/>
                </a:ln>
                <a:solidFill>
                  <a:srgbClr val="FFFF00"/>
                </a:solidFill>
                <a:effectLst/>
                <a:uLnTx/>
                <a:uFillTx/>
                <a:latin typeface="+mn-lt"/>
                <a:ea typeface="+mn-ea"/>
                <a:cs typeface="+mn-cs"/>
              </a:rPr>
              <a:t>Misvormde</a:t>
            </a:r>
            <a:r>
              <a:rPr kumimoji="0" lang="nl-NL" sz="2000" b="0" i="0" u="none" strike="noStrike" kern="1200" cap="none" spc="0" normalizeH="0" noProof="0" dirty="0" smtClean="0">
                <a:ln>
                  <a:noFill/>
                </a:ln>
                <a:solidFill>
                  <a:srgbClr val="FFFF00"/>
                </a:solidFill>
                <a:effectLst/>
                <a:uLnTx/>
                <a:uFillTx/>
                <a:latin typeface="+mn-lt"/>
                <a:ea typeface="+mn-ea"/>
                <a:cs typeface="+mn-cs"/>
              </a:rPr>
              <a:t> </a:t>
            </a:r>
            <a:r>
              <a:rPr kumimoji="0" lang="nl-NL" sz="2000" b="0" i="0" u="none" strike="noStrike" kern="1200" cap="none" spc="0" normalizeH="0" noProof="0" dirty="0" err="1" smtClean="0">
                <a:ln>
                  <a:noFill/>
                </a:ln>
                <a:solidFill>
                  <a:srgbClr val="FFFF00"/>
                </a:solidFill>
                <a:effectLst/>
                <a:uLnTx/>
                <a:uFillTx/>
                <a:latin typeface="+mn-lt"/>
                <a:ea typeface="+mn-ea"/>
                <a:cs typeface="+mn-cs"/>
              </a:rPr>
              <a:t>Chironomus-larven</a:t>
            </a:r>
            <a:r>
              <a:rPr kumimoji="0" lang="nl-NL" sz="2000" b="0" i="0" u="none" strike="noStrike" kern="1200" cap="none" spc="0" normalizeH="0" noProof="0" dirty="0" smtClean="0">
                <a:ln>
                  <a:noFill/>
                </a:ln>
                <a:solidFill>
                  <a:srgbClr val="FFFF00"/>
                </a:solidFill>
                <a:effectLst/>
                <a:uLnTx/>
                <a:uFillTx/>
                <a:latin typeface="+mn-lt"/>
                <a:ea typeface="+mn-ea"/>
                <a:cs typeface="+mn-cs"/>
              </a:rPr>
              <a:t> nemen sterk toe</a:t>
            </a:r>
            <a:endParaRPr kumimoji="0" lang="nl-NL"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44039"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27584" y="1700808"/>
            <a:ext cx="4601319" cy="1845608"/>
          </a:xfrm>
          <a:prstGeom prst="rect">
            <a:avLst/>
          </a:prstGeom>
          <a:noFill/>
          <a:ln w="9525">
            <a:noFill/>
            <a:miter lim="800000"/>
            <a:headEnd/>
            <a:tailEnd/>
          </a:ln>
        </p:spPr>
      </p:pic>
      <p:pic>
        <p:nvPicPr>
          <p:cNvPr id="44040"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347864" y="4365104"/>
            <a:ext cx="4608512" cy="1944216"/>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5" name="Dia 22">
            <a:hlinkClick r:id="" action="ppaction://media"/>
          </p:cNvPr>
          <p:cNvPicPr>
            <a:picLocks noRot="1" noChangeAspect="1"/>
          </p:cNvPicPr>
          <p:nvPr>
            <a:wavAudioFile r:embed="rId1" name="Dia 22"/>
          </p:nvPr>
        </p:nvPicPr>
        <p:blipFill>
          <a:blip r:embed="rId8" cstate="print"/>
          <a:stretch>
            <a:fillRect/>
          </a:stretch>
        </p:blipFill>
        <p:spPr>
          <a:xfrm>
            <a:off x="179512" y="476672"/>
            <a:ext cx="304800" cy="304800"/>
          </a:xfrm>
          <a:prstGeom prst="rect">
            <a:avLst/>
          </a:prstGeom>
        </p:spPr>
      </p:pic>
      <p:pic>
        <p:nvPicPr>
          <p:cNvPr id="1026" name="Picture 2"/>
          <p:cNvPicPr>
            <a:picLocks noChangeAspect="1" noChangeArrowheads="1"/>
          </p:cNvPicPr>
          <p:nvPr/>
        </p:nvPicPr>
        <p:blipFill>
          <a:blip r:embed="rId9" cstate="print"/>
          <a:srcRect/>
          <a:stretch>
            <a:fillRect/>
          </a:stretch>
        </p:blipFill>
        <p:spPr bwMode="auto">
          <a:xfrm>
            <a:off x="539552" y="4581128"/>
            <a:ext cx="2230202" cy="1656184"/>
          </a:xfrm>
          <a:prstGeom prst="rect">
            <a:avLst/>
          </a:prstGeom>
          <a:noFill/>
          <a:ln w="9525">
            <a:noFill/>
            <a:miter lim="800000"/>
            <a:headEnd/>
            <a:tailEnd/>
          </a:ln>
        </p:spPr>
      </p:pic>
      <p:sp>
        <p:nvSpPr>
          <p:cNvPr id="13" name="Rechthoek 12"/>
          <p:cNvSpPr/>
          <p:nvPr/>
        </p:nvSpPr>
        <p:spPr>
          <a:xfrm>
            <a:off x="6084168" y="3573016"/>
            <a:ext cx="3779912" cy="215444"/>
          </a:xfrm>
          <a:prstGeom prst="rect">
            <a:avLst/>
          </a:prstGeom>
        </p:spPr>
        <p:txBody>
          <a:bodyPr wrap="square">
            <a:spAutoFit/>
          </a:bodyPr>
          <a:lstStyle/>
          <a:p>
            <a:r>
              <a:rPr lang="nl-NL" sz="800" dirty="0" err="1" smtClean="0"/>
              <a:t>enviroscienceinc.com</a:t>
            </a:r>
            <a:r>
              <a:rPr lang="nl-NL" sz="800" dirty="0" smtClean="0"/>
              <a:t>/</a:t>
            </a:r>
            <a:r>
              <a:rPr lang="nl-NL" sz="800" dirty="0" err="1" smtClean="0"/>
              <a:t>benthic-macroinvertebrates</a:t>
            </a:r>
            <a:endParaRPr lang="nl-NL" sz="800" dirty="0"/>
          </a:p>
        </p:txBody>
      </p:sp>
      <p:pic>
        <p:nvPicPr>
          <p:cNvPr id="1028" name="Picture 4"/>
          <p:cNvPicPr>
            <a:picLocks noChangeAspect="1" noChangeArrowheads="1"/>
          </p:cNvPicPr>
          <p:nvPr/>
        </p:nvPicPr>
        <p:blipFill>
          <a:blip r:embed="rId10" cstate="print"/>
          <a:srcRect/>
          <a:stretch>
            <a:fillRect/>
          </a:stretch>
        </p:blipFill>
        <p:spPr bwMode="auto">
          <a:xfrm>
            <a:off x="6012160" y="1988840"/>
            <a:ext cx="2475161" cy="1364357"/>
          </a:xfrm>
          <a:prstGeom prst="rect">
            <a:avLst/>
          </a:prstGeom>
          <a:noFill/>
          <a:ln w="9525">
            <a:noFill/>
            <a:miter lim="800000"/>
            <a:headEnd/>
            <a:tailEnd/>
          </a:ln>
        </p:spPr>
      </p:pic>
      <p:pic>
        <p:nvPicPr>
          <p:cNvPr id="16" name="~PP3434.WAV">
            <a:hlinkClick r:id="" action="ppaction://media"/>
          </p:cNvPr>
          <p:cNvPicPr>
            <a:picLocks noRot="1" noChangeAspect="1"/>
          </p:cNvPicPr>
          <p:nvPr>
            <a:wavAudioFile r:embed="rId2" name="~PP3434.WAV"/>
          </p:nvPr>
        </p:nvPicPr>
        <p:blipFill>
          <a:blip r:embed="rId8" cstate="print"/>
          <a:stretch>
            <a:fillRect/>
          </a:stretch>
        </p:blipFill>
        <p:spPr>
          <a:xfrm>
            <a:off x="8674100" y="6388100"/>
            <a:ext cx="304800" cy="304800"/>
          </a:xfrm>
          <a:prstGeom prst="rect">
            <a:avLst/>
          </a:prstGeom>
        </p:spPr>
      </p:pic>
    </p:spTree>
  </p:cSld>
  <p:clrMapOvr>
    <a:masterClrMapping/>
  </p:clrMapOvr>
  <p:transition advTm="85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093" fill="hold"/>
                                        <p:tgtEl>
                                          <p:spTgt spid="15"/>
                                        </p:tgtEl>
                                      </p:cBhvr>
                                    </p:cmd>
                                  </p:childTnLst>
                                </p:cTn>
                              </p:par>
                            </p:childTnLst>
                          </p:cTn>
                        </p:par>
                      </p:childTnLst>
                    </p:cTn>
                  </p:par>
                </p:childTnLst>
              </p:cTn>
              <p:nextCondLst>
                <p:cond evt="onClick" delay="0">
                  <p:tgtEl>
                    <p:spTgt spid="15"/>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CIMG7169.JPG"/>
          <p:cNvPicPr>
            <a:picLocks noChangeAspect="1"/>
          </p:cNvPicPr>
          <p:nvPr/>
        </p:nvPicPr>
        <p:blipFill>
          <a:blip r:embed="rId5" cstate="print"/>
          <a:srcRect l="40550" b="14300"/>
          <a:stretch>
            <a:fillRect/>
          </a:stretch>
        </p:blipFill>
        <p:spPr>
          <a:xfrm>
            <a:off x="467544" y="2042867"/>
            <a:ext cx="4320480" cy="4671117"/>
          </a:xfrm>
          <a:prstGeom prst="rect">
            <a:avLst/>
          </a:prstGeom>
        </p:spPr>
      </p:pic>
      <p:sp>
        <p:nvSpPr>
          <p:cNvPr id="2" name="Titel 1"/>
          <p:cNvSpPr>
            <a:spLocks noGrp="1"/>
          </p:cNvSpPr>
          <p:nvPr>
            <p:ph type="title"/>
          </p:nvPr>
        </p:nvSpPr>
        <p:spPr/>
        <p:txBody>
          <a:bodyPr>
            <a:normAutofit fontScale="90000"/>
          </a:bodyPr>
          <a:lstStyle/>
          <a:p>
            <a:r>
              <a:rPr lang="nl-NL" sz="4000" dirty="0" smtClean="0"/>
              <a:t>Overijsselse Vecht</a:t>
            </a:r>
            <a:br>
              <a:rPr lang="nl-NL" sz="4000" dirty="0" smtClean="0"/>
            </a:br>
            <a:r>
              <a:rPr lang="nl-NL" sz="3600" dirty="0" smtClean="0">
                <a:solidFill>
                  <a:srgbClr val="FFFF00"/>
                </a:solidFill>
              </a:rPr>
              <a:t>Worden KRW doelstellingen onderbouwd door paleo-ecologisch onderzoek? </a:t>
            </a:r>
          </a:p>
        </p:txBody>
      </p:sp>
      <p:pic>
        <p:nvPicPr>
          <p:cNvPr id="7" name="Picture 2"/>
          <p:cNvPicPr>
            <a:picLocks noChangeAspect="1" noChangeArrowheads="1"/>
          </p:cNvPicPr>
          <p:nvPr/>
        </p:nvPicPr>
        <p:blipFill>
          <a:blip r:embed="rId6"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sp>
        <p:nvSpPr>
          <p:cNvPr id="9" name="Stroomdiagram: Ponsband 8"/>
          <p:cNvSpPr/>
          <p:nvPr/>
        </p:nvSpPr>
        <p:spPr>
          <a:xfrm>
            <a:off x="5724128" y="2276872"/>
            <a:ext cx="432048" cy="288032"/>
          </a:xfrm>
          <a:prstGeom prst="flowChartPunchedTape">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Ponsband 9"/>
          <p:cNvSpPr/>
          <p:nvPr/>
        </p:nvSpPr>
        <p:spPr>
          <a:xfrm>
            <a:off x="5724128" y="2924944"/>
            <a:ext cx="432048" cy="288032"/>
          </a:xfrm>
          <a:prstGeom prst="flowChartPunchedTape">
            <a:avLst/>
          </a:prstGeom>
          <a:solidFill>
            <a:schemeClr val="tx1"/>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Ponsband 10"/>
          <p:cNvSpPr/>
          <p:nvPr/>
        </p:nvSpPr>
        <p:spPr>
          <a:xfrm>
            <a:off x="5724128" y="3501008"/>
            <a:ext cx="432048" cy="288032"/>
          </a:xfrm>
          <a:prstGeom prst="flowChartPunchedTap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p:cNvSpPr txBox="1"/>
          <p:nvPr/>
        </p:nvSpPr>
        <p:spPr>
          <a:xfrm>
            <a:off x="6516216" y="2276872"/>
            <a:ext cx="602857" cy="369332"/>
          </a:xfrm>
          <a:prstGeom prst="rect">
            <a:avLst/>
          </a:prstGeom>
          <a:noFill/>
        </p:spPr>
        <p:txBody>
          <a:bodyPr wrap="none" rtlCol="0">
            <a:spAutoFit/>
          </a:bodyPr>
          <a:lstStyle/>
          <a:p>
            <a:r>
              <a:rPr lang="nl-NL" dirty="0" smtClean="0"/>
              <a:t>1720</a:t>
            </a:r>
            <a:endParaRPr lang="nl-NL" dirty="0"/>
          </a:p>
        </p:txBody>
      </p:sp>
      <p:sp>
        <p:nvSpPr>
          <p:cNvPr id="13" name="Tekstvak 12"/>
          <p:cNvSpPr txBox="1"/>
          <p:nvPr/>
        </p:nvSpPr>
        <p:spPr>
          <a:xfrm>
            <a:off x="6516216" y="3501008"/>
            <a:ext cx="632353" cy="369332"/>
          </a:xfrm>
          <a:prstGeom prst="rect">
            <a:avLst/>
          </a:prstGeom>
          <a:noFill/>
        </p:spPr>
        <p:txBody>
          <a:bodyPr wrap="none" rtlCol="0">
            <a:spAutoFit/>
          </a:bodyPr>
          <a:lstStyle/>
          <a:p>
            <a:r>
              <a:rPr lang="nl-NL" dirty="0" smtClean="0"/>
              <a:t>1900</a:t>
            </a:r>
            <a:endParaRPr lang="nl-NL" dirty="0"/>
          </a:p>
        </p:txBody>
      </p:sp>
      <p:sp>
        <p:nvSpPr>
          <p:cNvPr id="14" name="Tekstvak 13"/>
          <p:cNvSpPr txBox="1"/>
          <p:nvPr/>
        </p:nvSpPr>
        <p:spPr>
          <a:xfrm>
            <a:off x="3203848" y="6453336"/>
            <a:ext cx="1584176" cy="246221"/>
          </a:xfrm>
          <a:prstGeom prst="rect">
            <a:avLst/>
          </a:prstGeom>
          <a:noFill/>
        </p:spPr>
        <p:txBody>
          <a:bodyPr wrap="square" rtlCol="0">
            <a:spAutoFit/>
          </a:bodyPr>
          <a:lstStyle/>
          <a:p>
            <a:r>
              <a:rPr lang="nl-NL" sz="1000" dirty="0" err="1" smtClean="0">
                <a:solidFill>
                  <a:schemeClr val="bg1"/>
                </a:solidFill>
              </a:rPr>
              <a:t>Alterra</a:t>
            </a:r>
            <a:r>
              <a:rPr lang="nl-NL" sz="1000" dirty="0" smtClean="0">
                <a:solidFill>
                  <a:schemeClr val="bg1"/>
                </a:solidFill>
              </a:rPr>
              <a:t> opgepubliceerd</a:t>
            </a:r>
            <a:endParaRPr lang="nl-NL" sz="1000" dirty="0">
              <a:solidFill>
                <a:schemeClr val="bg1"/>
              </a:solidFill>
            </a:endParaRPr>
          </a:p>
        </p:txBody>
      </p:sp>
      <p:sp>
        <p:nvSpPr>
          <p:cNvPr id="15" name="Tekstvak 14"/>
          <p:cNvSpPr txBox="1"/>
          <p:nvPr/>
        </p:nvSpPr>
        <p:spPr>
          <a:xfrm>
            <a:off x="6516216" y="2852936"/>
            <a:ext cx="612027" cy="369332"/>
          </a:xfrm>
          <a:prstGeom prst="rect">
            <a:avLst/>
          </a:prstGeom>
          <a:noFill/>
        </p:spPr>
        <p:txBody>
          <a:bodyPr wrap="none" rtlCol="0">
            <a:spAutoFit/>
          </a:bodyPr>
          <a:lstStyle/>
          <a:p>
            <a:r>
              <a:rPr lang="nl-NL" dirty="0" smtClean="0"/>
              <a:t>1850</a:t>
            </a:r>
            <a:endParaRPr lang="nl-NL" dirty="0"/>
          </a:p>
        </p:txBody>
      </p:sp>
      <p:pic>
        <p:nvPicPr>
          <p:cNvPr id="18" name="Dia 23">
            <a:hlinkClick r:id="" action="ppaction://media"/>
          </p:cNvPr>
          <p:cNvPicPr>
            <a:picLocks noRot="1" noChangeAspect="1"/>
          </p:cNvPicPr>
          <p:nvPr>
            <a:wavAudioFile r:embed="rId1" name="Dia 23"/>
          </p:nvPr>
        </p:nvPicPr>
        <p:blipFill>
          <a:blip r:embed="rId7" cstate="print"/>
          <a:stretch>
            <a:fillRect/>
          </a:stretch>
        </p:blipFill>
        <p:spPr>
          <a:xfrm>
            <a:off x="107504" y="476672"/>
            <a:ext cx="304800" cy="304800"/>
          </a:xfrm>
          <a:prstGeom prst="rect">
            <a:avLst/>
          </a:prstGeom>
        </p:spPr>
      </p:pic>
      <p:pic>
        <p:nvPicPr>
          <p:cNvPr id="17" name="~PP44.WAV">
            <a:hlinkClick r:id="" action="ppaction://media"/>
          </p:cNvPr>
          <p:cNvPicPr>
            <a:picLocks noRot="1" noChangeAspect="1"/>
          </p:cNvPicPr>
          <p:nvPr>
            <a:wavAudioFile r:embed="rId2" name="~PP44.WAV"/>
          </p:nvPr>
        </p:nvPicPr>
        <p:blipFill>
          <a:blip r:embed="rId7" cstate="print"/>
          <a:stretch>
            <a:fillRect/>
          </a:stretch>
        </p:blipFill>
        <p:spPr>
          <a:xfrm>
            <a:off x="8674100" y="6388100"/>
            <a:ext cx="304800" cy="304800"/>
          </a:xfrm>
          <a:prstGeom prst="rect">
            <a:avLst/>
          </a:prstGeom>
        </p:spPr>
      </p:pic>
    </p:spTree>
  </p:cSld>
  <p:clrMapOvr>
    <a:masterClrMapping/>
  </p:clrMapOvr>
  <p:transition advTm="2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932" fill="hold"/>
                                        <p:tgtEl>
                                          <p:spTgt spid="18"/>
                                        </p:tgtEl>
                                      </p:cBhvr>
                                    </p:cmd>
                                  </p:childTnLst>
                                </p:cTn>
                              </p:par>
                            </p:childTnLst>
                          </p:cTn>
                        </p:par>
                      </p:childTnLst>
                    </p:cTn>
                  </p:par>
                </p:childTnLst>
              </p:cTn>
              <p:nextCondLst>
                <p:cond evt="onClick" delay="0">
                  <p:tgtEl>
                    <p:spTgt spid="1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500776"/>
          </a:xfrm>
        </p:spPr>
        <p:txBody>
          <a:bodyPr>
            <a:noAutofit/>
          </a:bodyPr>
          <a:lstStyle/>
          <a:p>
            <a:r>
              <a:rPr lang="nl-NL" sz="4000" dirty="0" smtClean="0"/>
              <a:t>Overijsselse Vecht</a:t>
            </a:r>
            <a:br>
              <a:rPr lang="nl-NL" sz="4000" dirty="0" smtClean="0"/>
            </a:br>
            <a:r>
              <a:rPr lang="nl-NL" sz="3600" dirty="0" smtClean="0">
                <a:solidFill>
                  <a:srgbClr val="FFFF00"/>
                </a:solidFill>
              </a:rPr>
              <a:t>Kenmerkende eendagsvliegen KRW type R6</a:t>
            </a:r>
            <a:br>
              <a:rPr lang="nl-NL" sz="3600" dirty="0" smtClean="0">
                <a:solidFill>
                  <a:srgbClr val="FFFF00"/>
                </a:solidFill>
              </a:rPr>
            </a:br>
            <a:r>
              <a:rPr lang="nl-NL" sz="3600" dirty="0" smtClean="0">
                <a:solidFill>
                  <a:srgbClr val="FFFF00"/>
                </a:solidFill>
              </a:rPr>
              <a:t>in oude Vechtafzettingen</a:t>
            </a:r>
            <a:br>
              <a:rPr lang="nl-NL" sz="3600" dirty="0" smtClean="0">
                <a:solidFill>
                  <a:srgbClr val="FFFF00"/>
                </a:solidFill>
              </a:rPr>
            </a:br>
            <a:r>
              <a:rPr lang="nl-NL" sz="3600" dirty="0" smtClean="0">
                <a:solidFill>
                  <a:srgbClr val="FFFF00"/>
                </a:solidFill>
              </a:rPr>
              <a:t>2 van de 22 soorten en geen enkele Baetis!</a:t>
            </a:r>
            <a:endParaRPr lang="nl-NL" sz="3600" dirty="0">
              <a:solidFill>
                <a:srgbClr val="FFFF00"/>
              </a:solidFill>
            </a:endParaRPr>
          </a:p>
        </p:txBody>
      </p:sp>
      <p:pic>
        <p:nvPicPr>
          <p:cNvPr id="6"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8" name="Dia 24">
            <a:hlinkClick r:id="" action="ppaction://media"/>
          </p:cNvPr>
          <p:cNvPicPr>
            <a:picLocks noRot="1" noChangeAspect="1"/>
          </p:cNvPicPr>
          <p:nvPr>
            <a:wavAudioFile r:embed="rId1" name="Dia 24"/>
          </p:nvPr>
        </p:nvPicPr>
        <p:blipFill>
          <a:blip r:embed="rId6" cstate="print"/>
          <a:stretch>
            <a:fillRect/>
          </a:stretch>
        </p:blipFill>
        <p:spPr>
          <a:xfrm>
            <a:off x="179512" y="188640"/>
            <a:ext cx="304800" cy="304800"/>
          </a:xfrm>
          <a:prstGeom prst="rect">
            <a:avLst/>
          </a:prstGeom>
        </p:spPr>
      </p:pic>
      <p:pic>
        <p:nvPicPr>
          <p:cNvPr id="2050" name="Picture 2"/>
          <p:cNvPicPr>
            <a:picLocks noChangeAspect="1" noChangeArrowheads="1"/>
          </p:cNvPicPr>
          <p:nvPr/>
        </p:nvPicPr>
        <p:blipFill>
          <a:blip r:embed="rId7" cstate="print"/>
          <a:srcRect/>
          <a:stretch>
            <a:fillRect/>
          </a:stretch>
        </p:blipFill>
        <p:spPr bwMode="auto">
          <a:xfrm>
            <a:off x="539552" y="2276475"/>
            <a:ext cx="3724275" cy="4581525"/>
          </a:xfrm>
          <a:prstGeom prst="rect">
            <a:avLst/>
          </a:prstGeom>
          <a:noFill/>
          <a:ln w="9525">
            <a:noFill/>
            <a:miter lim="800000"/>
            <a:headEnd/>
            <a:tailEnd/>
          </a:ln>
          <a:effectLst/>
        </p:spPr>
      </p:pic>
      <p:pic>
        <p:nvPicPr>
          <p:cNvPr id="7" name="~PP2213.WAV">
            <a:hlinkClick r:id="" action="ppaction://media"/>
          </p:cNvPr>
          <p:cNvPicPr>
            <a:picLocks noRot="1" noChangeAspect="1"/>
          </p:cNvPicPr>
          <p:nvPr>
            <a:wavAudioFile r:embed="rId2" name="~PP2213.WAV"/>
          </p:nvPr>
        </p:nvPicPr>
        <p:blipFill>
          <a:blip r:embed="rId6" cstate="print"/>
          <a:stretch>
            <a:fillRect/>
          </a:stretch>
        </p:blipFill>
        <p:spPr>
          <a:xfrm>
            <a:off x="8674100" y="6388100"/>
            <a:ext cx="304800" cy="304800"/>
          </a:xfrm>
          <a:prstGeom prst="rect">
            <a:avLst/>
          </a:prstGeom>
        </p:spPr>
      </p:pic>
    </p:spTree>
  </p:cSld>
  <p:clrMapOvr>
    <a:masterClrMapping/>
  </p:clrMapOvr>
  <p:transition advTm="34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91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4400" dirty="0" smtClean="0"/>
              <a:t>Overijsselse Vecht</a:t>
            </a:r>
            <a:r>
              <a:rPr lang="nl-NL" sz="5400" dirty="0" smtClean="0"/>
              <a:t/>
            </a:r>
            <a:br>
              <a:rPr lang="nl-NL" sz="5400" dirty="0" smtClean="0"/>
            </a:br>
            <a:r>
              <a:rPr lang="nl-NL" sz="3100" dirty="0" smtClean="0">
                <a:solidFill>
                  <a:srgbClr val="FFFF00"/>
                </a:solidFill>
              </a:rPr>
              <a:t>Oorzaak vermoedelijk </a:t>
            </a:r>
            <a:r>
              <a:rPr lang="nl-NL" sz="3100" dirty="0" smtClean="0">
                <a:solidFill>
                  <a:srgbClr val="FFFF00"/>
                </a:solidFill>
              </a:rPr>
              <a:t>verontreiniging met zware metalen (</a:t>
            </a:r>
            <a:r>
              <a:rPr lang="nl-NL" sz="3100" dirty="0" err="1" smtClean="0">
                <a:solidFill>
                  <a:srgbClr val="FFFF00"/>
                </a:solidFill>
              </a:rPr>
              <a:t>c</a:t>
            </a:r>
            <a:r>
              <a:rPr lang="nl-NL" sz="3100" dirty="0" err="1" smtClean="0">
                <a:solidFill>
                  <a:srgbClr val="FFFF00"/>
                </a:solidFill>
              </a:rPr>
              <a:t>umulative</a:t>
            </a:r>
            <a:r>
              <a:rPr lang="nl-NL" sz="3100" dirty="0" smtClean="0">
                <a:solidFill>
                  <a:srgbClr val="FFFF00"/>
                </a:solidFill>
              </a:rPr>
              <a:t> </a:t>
            </a:r>
            <a:r>
              <a:rPr lang="nl-NL" sz="3100" dirty="0" err="1" smtClean="0">
                <a:solidFill>
                  <a:srgbClr val="FFFF00"/>
                </a:solidFill>
              </a:rPr>
              <a:t>concentration</a:t>
            </a:r>
            <a:r>
              <a:rPr lang="nl-NL" sz="3100" dirty="0" smtClean="0">
                <a:solidFill>
                  <a:srgbClr val="FFFF00"/>
                </a:solidFill>
              </a:rPr>
              <a:t> units CCU)</a:t>
            </a:r>
            <a:endParaRPr lang="nl-NL" sz="3100" dirty="0">
              <a:solidFill>
                <a:srgbClr val="FFFF00"/>
              </a:solidFill>
            </a:endParaRPr>
          </a:p>
        </p:txBody>
      </p:sp>
      <p:pic>
        <p:nvPicPr>
          <p:cNvPr id="7"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sp>
        <p:nvSpPr>
          <p:cNvPr id="61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pic>
        <p:nvPicPr>
          <p:cNvPr id="614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0"/>
            <a:ext cx="1057275" cy="323850"/>
          </a:xfrm>
          <a:prstGeom prst="rect">
            <a:avLst/>
          </a:prstGeom>
          <a:noFill/>
        </p:spPr>
      </p:pic>
      <p:sp>
        <p:nvSpPr>
          <p:cNvPr id="615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sp>
        <p:nvSpPr>
          <p:cNvPr id="6151" name="Rectangle 7"/>
          <p:cNvSpPr>
            <a:spLocks noChangeArrowheads="1"/>
          </p:cNvSpPr>
          <p:nvPr/>
        </p:nvSpPr>
        <p:spPr bwMode="auto">
          <a:xfrm>
            <a:off x="0" y="819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kstvak 13"/>
          <p:cNvSpPr txBox="1"/>
          <p:nvPr/>
        </p:nvSpPr>
        <p:spPr>
          <a:xfrm>
            <a:off x="539552" y="2492896"/>
            <a:ext cx="3949158" cy="523220"/>
          </a:xfrm>
          <a:prstGeom prst="rect">
            <a:avLst/>
          </a:prstGeom>
          <a:noFill/>
        </p:spPr>
        <p:txBody>
          <a:bodyPr wrap="none" rtlCol="0">
            <a:spAutoFit/>
          </a:bodyPr>
          <a:lstStyle/>
          <a:p>
            <a:r>
              <a:rPr lang="nl-NL" sz="1400" i="1" dirty="0" smtClean="0">
                <a:solidFill>
                  <a:srgbClr val="FFFF00"/>
                </a:solidFill>
              </a:rPr>
              <a:t>Mi</a:t>
            </a:r>
            <a:r>
              <a:rPr lang="nl-NL" sz="1400" dirty="0" smtClean="0">
                <a:solidFill>
                  <a:srgbClr val="FFFF00"/>
                </a:solidFill>
              </a:rPr>
              <a:t> = Opgelost gehalte metaal i (µg/l)</a:t>
            </a:r>
          </a:p>
          <a:p>
            <a:r>
              <a:rPr lang="nl-NL" sz="1400" i="1" dirty="0" err="1" smtClean="0">
                <a:solidFill>
                  <a:srgbClr val="FFFF00"/>
                </a:solidFill>
              </a:rPr>
              <a:t>Ci</a:t>
            </a:r>
            <a:r>
              <a:rPr lang="nl-NL" sz="1400" dirty="0" smtClean="0">
                <a:solidFill>
                  <a:srgbClr val="FFFF00"/>
                </a:solidFill>
              </a:rPr>
              <a:t> = Grenswaarde tussen wel of geen effect (µg/l)</a:t>
            </a:r>
            <a:endParaRPr lang="nl-NL" sz="1400" dirty="0">
              <a:solidFill>
                <a:srgbClr val="FFFF00"/>
              </a:solidFill>
            </a:endParaRPr>
          </a:p>
        </p:txBody>
      </p:sp>
      <p:sp>
        <p:nvSpPr>
          <p:cNvPr id="615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a:p>
        </p:txBody>
      </p:sp>
      <p:pic>
        <p:nvPicPr>
          <p:cNvPr id="6152"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11560" y="1988840"/>
            <a:ext cx="1343025" cy="400050"/>
          </a:xfrm>
          <a:prstGeom prst="rect">
            <a:avLst/>
          </a:prstGeom>
          <a:noFill/>
        </p:spPr>
      </p:pic>
      <p:sp>
        <p:nvSpPr>
          <p:cNvPr id="6154" name="Rectangle 10"/>
          <p:cNvSpPr>
            <a:spLocks noChangeArrowheads="1"/>
          </p:cNvSpPr>
          <p:nvPr/>
        </p:nvSpPr>
        <p:spPr bwMode="auto">
          <a:xfrm>
            <a:off x="0" y="89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0" name="Tabel 19"/>
          <p:cNvGraphicFramePr>
            <a:graphicFrameLocks noGrp="1"/>
          </p:cNvGraphicFramePr>
          <p:nvPr/>
        </p:nvGraphicFramePr>
        <p:xfrm>
          <a:off x="5796136" y="2060848"/>
          <a:ext cx="1536700" cy="939165"/>
        </p:xfrm>
        <a:graphic>
          <a:graphicData uri="http://schemas.openxmlformats.org/drawingml/2006/table">
            <a:tbl>
              <a:tblPr/>
              <a:tblGrid>
                <a:gridCol w="609600"/>
                <a:gridCol w="927100"/>
              </a:tblGrid>
              <a:tr h="118492">
                <a:tc>
                  <a:txBody>
                    <a:bodyPr/>
                    <a:lstStyle/>
                    <a:p>
                      <a:pPr algn="ctr" fontAlgn="b"/>
                      <a:r>
                        <a:rPr lang="nl-NL" sz="1100" b="1" i="1" u="none" strike="noStrike" dirty="0">
                          <a:solidFill>
                            <a:srgbClr val="FFFF00"/>
                          </a:solidFill>
                          <a:latin typeface="Calibri"/>
                        </a:rPr>
                        <a:t>CCU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l-NL" sz="1100" b="1" i="0" u="none" strike="noStrike">
                          <a:solidFill>
                            <a:srgbClr val="FFFF00"/>
                          </a:solidFill>
                          <a:latin typeface="Calibri"/>
                        </a:rPr>
                        <a:t>Omschrijving</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0500">
                <a:tc>
                  <a:txBody>
                    <a:bodyPr/>
                    <a:lstStyle/>
                    <a:p>
                      <a:pPr algn="ctr" fontAlgn="b"/>
                      <a:r>
                        <a:rPr lang="nl-NL" sz="1100" b="1" i="0" u="none" strike="noStrike">
                          <a:solidFill>
                            <a:srgbClr val="00B0F0"/>
                          </a:solidFill>
                          <a:latin typeface="Calibri"/>
                        </a:rPr>
                        <a:t>&lt;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l-NL" sz="1100" b="1" i="0" u="none" strike="noStrike">
                          <a:solidFill>
                            <a:srgbClr val="00B0F0"/>
                          </a:solidFill>
                          <a:latin typeface="Calibri"/>
                        </a:rPr>
                        <a:t>niet vervuild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0500">
                <a:tc>
                  <a:txBody>
                    <a:bodyPr/>
                    <a:lstStyle/>
                    <a:p>
                      <a:pPr algn="ctr" fontAlgn="b"/>
                      <a:r>
                        <a:rPr lang="nl-NL" sz="1100" b="1" i="0" u="none" strike="noStrike" dirty="0">
                          <a:solidFill>
                            <a:srgbClr val="92D050"/>
                          </a:solidFill>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l-NL" sz="1100" b="1" i="0" u="none" strike="noStrike">
                          <a:solidFill>
                            <a:srgbClr val="92D050"/>
                          </a:solidFill>
                          <a:latin typeface="Calibri"/>
                        </a:rPr>
                        <a:t>grenswaarde</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0500">
                <a:tc>
                  <a:txBody>
                    <a:bodyPr/>
                    <a:lstStyle/>
                    <a:p>
                      <a:pPr algn="ctr" fontAlgn="b"/>
                      <a:r>
                        <a:rPr lang="nl-NL" sz="1100" b="1" i="0" u="none" strike="noStrike">
                          <a:solidFill>
                            <a:srgbClr val="FFC000"/>
                          </a:solidFill>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l-NL" sz="1100" b="1" i="0" u="none" strike="noStrike">
                          <a:solidFill>
                            <a:srgbClr val="FFC000"/>
                          </a:solidFill>
                          <a:latin typeface="Calibri"/>
                        </a:rPr>
                        <a:t>matig vervuild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0500">
                <a:tc>
                  <a:txBody>
                    <a:bodyPr/>
                    <a:lstStyle/>
                    <a:p>
                      <a:pPr algn="ctr" fontAlgn="b"/>
                      <a:r>
                        <a:rPr lang="nl-NL" sz="1100" b="1" i="0" u="none" strike="noStrike">
                          <a:solidFill>
                            <a:srgbClr val="FF0000"/>
                          </a:solidFill>
                          <a:latin typeface="Calibri"/>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nl-NL" sz="1100" b="1" i="0" u="none" strike="noStrike" dirty="0">
                          <a:solidFill>
                            <a:srgbClr val="FF0000"/>
                          </a:solidFill>
                          <a:latin typeface="Calibri"/>
                        </a:rPr>
                        <a:t>mortaliteit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graphicFrame>
        <p:nvGraphicFramePr>
          <p:cNvPr id="24" name="Tabel 23"/>
          <p:cNvGraphicFramePr>
            <a:graphicFrameLocks noGrp="1"/>
          </p:cNvGraphicFramePr>
          <p:nvPr/>
        </p:nvGraphicFramePr>
        <p:xfrm>
          <a:off x="539552" y="3284984"/>
          <a:ext cx="3744416" cy="2880320"/>
        </p:xfrm>
        <a:graphic>
          <a:graphicData uri="http://schemas.openxmlformats.org/drawingml/2006/table">
            <a:tbl>
              <a:tblPr/>
              <a:tblGrid>
                <a:gridCol w="936104"/>
                <a:gridCol w="936104"/>
                <a:gridCol w="936104"/>
                <a:gridCol w="936104"/>
              </a:tblGrid>
              <a:tr h="288032">
                <a:tc gridSpan="4">
                  <a:txBody>
                    <a:bodyPr/>
                    <a:lstStyle/>
                    <a:p>
                      <a:pPr algn="ctr" fontAlgn="b"/>
                      <a:r>
                        <a:rPr lang="nl-NL" sz="1100" b="0" i="0" u="none" strike="noStrike" dirty="0">
                          <a:solidFill>
                            <a:srgbClr val="FFFF00"/>
                          </a:solidFill>
                          <a:latin typeface="Calibri"/>
                        </a:rPr>
                        <a:t>Vecht Ommen en Laar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288032">
                <a:tc>
                  <a:txBody>
                    <a:bodyPr/>
                    <a:lstStyle/>
                    <a:p>
                      <a:pPr algn="l" fontAlgn="b"/>
                      <a:r>
                        <a:rPr lang="nl-NL" sz="900" b="1" i="0" u="none" strike="noStrike">
                          <a:solidFill>
                            <a:srgbClr val="FFFF00"/>
                          </a:solidFill>
                          <a:latin typeface="Calibri"/>
                        </a:rPr>
                        <a:t>Metaal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M</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C</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M</a:t>
                      </a:r>
                      <a:r>
                        <a:rPr lang="nl-NL" sz="900" b="1" i="0" u="none" strike="noStrike" baseline="-25000">
                          <a:solidFill>
                            <a:srgbClr val="FFFF00"/>
                          </a:solidFill>
                          <a:latin typeface="Calibri"/>
                        </a:rPr>
                        <a:t>i</a:t>
                      </a:r>
                      <a:r>
                        <a:rPr lang="nl-NL" sz="900" b="1" i="0" u="none" strike="noStrike">
                          <a:solidFill>
                            <a:srgbClr val="FFFF00"/>
                          </a:solidFill>
                          <a:latin typeface="Calibri"/>
                        </a:rPr>
                        <a:t>/C</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1534,5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291,2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dirty="0">
                          <a:solidFill>
                            <a:srgbClr val="FFFF00"/>
                          </a:solidFill>
                          <a:latin typeface="Calibri"/>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1,9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Cd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dirty="0">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Pb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900" b="1" i="0" u="none" strike="noStrike">
                          <a:solidFill>
                            <a:srgbClr val="FFFF00"/>
                          </a:solidFill>
                          <a:latin typeface="Calibri"/>
                        </a:rPr>
                        <a:t>Zn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8032">
                <a:tc>
                  <a:txBody>
                    <a:bodyPr/>
                    <a:lstStyle/>
                    <a:p>
                      <a:pPr algn="l" fontAlgn="b"/>
                      <a:r>
                        <a:rPr lang="nl-NL" sz="1200" b="1" i="1" u="none" strike="noStrike" dirty="0">
                          <a:solidFill>
                            <a:srgbClr val="FFFF00"/>
                          </a:solidFill>
                          <a:latin typeface="Calibri"/>
                        </a:rPr>
                        <a:t>CCU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0" i="0" u="none" strike="noStrike">
                          <a:solidFill>
                            <a:srgbClr val="FFFF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0" i="0" u="none" strike="noStrike">
                          <a:solidFill>
                            <a:srgbClr val="FFFF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1200" b="1" i="0" u="none" strike="noStrike" dirty="0">
                          <a:solidFill>
                            <a:srgbClr val="FF0000"/>
                          </a:solidFill>
                          <a:latin typeface="Calibri"/>
                        </a:rPr>
                        <a:t>5,3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pic>
        <p:nvPicPr>
          <p:cNvPr id="18" name="Dia 25">
            <a:hlinkClick r:id="" action="ppaction://media"/>
          </p:cNvPr>
          <p:cNvPicPr>
            <a:picLocks noRot="1" noChangeAspect="1"/>
          </p:cNvPicPr>
          <p:nvPr>
            <a:wavAudioFile r:embed="rId1" name="Dia 25"/>
          </p:nvPr>
        </p:nvPicPr>
        <p:blipFill>
          <a:blip r:embed="rId8" cstate="print"/>
          <a:stretch>
            <a:fillRect/>
          </a:stretch>
        </p:blipFill>
        <p:spPr>
          <a:xfrm>
            <a:off x="107504" y="188640"/>
            <a:ext cx="304800" cy="304800"/>
          </a:xfrm>
          <a:prstGeom prst="rect">
            <a:avLst/>
          </a:prstGeom>
        </p:spPr>
      </p:pic>
      <p:pic>
        <p:nvPicPr>
          <p:cNvPr id="19" name="~PP4019.WAV">
            <a:hlinkClick r:id="" action="ppaction://media"/>
          </p:cNvPr>
          <p:cNvPicPr>
            <a:picLocks noRot="1" noChangeAspect="1"/>
          </p:cNvPicPr>
          <p:nvPr>
            <a:wavAudioFile r:embed="rId2" name="~PP4019.WAV"/>
          </p:nvPr>
        </p:nvPicPr>
        <p:blipFill>
          <a:blip r:embed="rId9" cstate="print"/>
          <a:stretch>
            <a:fillRect/>
          </a:stretch>
        </p:blipFill>
        <p:spPr>
          <a:xfrm>
            <a:off x="8674100" y="6388100"/>
            <a:ext cx="304800" cy="304800"/>
          </a:xfrm>
          <a:prstGeom prst="rect">
            <a:avLst/>
          </a:prstGeom>
        </p:spPr>
      </p:pic>
    </p:spTree>
  </p:cSld>
  <p:clrMapOvr>
    <a:masterClrMapping/>
  </p:clrMapOvr>
  <p:transition advTm="426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9955" fill="hold"/>
                                        <p:tgtEl>
                                          <p:spTgt spid="18"/>
                                        </p:tgtEl>
                                      </p:cBhvr>
                                    </p:cmd>
                                  </p:childTnLst>
                                </p:cTn>
                              </p:par>
                            </p:childTnLst>
                          </p:cTn>
                        </p:par>
                      </p:childTnLst>
                    </p:cTn>
                  </p:par>
                </p:childTnLst>
              </p:cTn>
              <p:nextCondLst>
                <p:cond evt="onClick" delay="0">
                  <p:tgtEl>
                    <p:spTgt spid="1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4400" dirty="0" smtClean="0"/>
              <a:t>Overijsselse Vecht</a:t>
            </a:r>
            <a:r>
              <a:rPr lang="nl-NL" dirty="0" smtClean="0"/>
              <a:t/>
            </a:r>
            <a:br>
              <a:rPr lang="nl-NL" dirty="0" smtClean="0"/>
            </a:br>
            <a:r>
              <a:rPr lang="nl-NL" sz="3600" dirty="0" smtClean="0">
                <a:solidFill>
                  <a:srgbClr val="FFFF00"/>
                </a:solidFill>
              </a:rPr>
              <a:t>IJzeroer</a:t>
            </a:r>
            <a:endParaRPr lang="nl-NL" sz="3600" dirty="0">
              <a:solidFill>
                <a:srgbClr val="FFFF00"/>
              </a:solidFill>
            </a:endParaRPr>
          </a:p>
        </p:txBody>
      </p:sp>
      <p:graphicFrame>
        <p:nvGraphicFramePr>
          <p:cNvPr id="3" name="Grafiek 2"/>
          <p:cNvGraphicFramePr/>
          <p:nvPr/>
        </p:nvGraphicFramePr>
        <p:xfrm>
          <a:off x="3707904" y="306896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hthoek 4"/>
          <p:cNvSpPr/>
          <p:nvPr/>
        </p:nvSpPr>
        <p:spPr>
          <a:xfrm>
            <a:off x="4860032" y="5805264"/>
            <a:ext cx="2397964" cy="369332"/>
          </a:xfrm>
          <a:prstGeom prst="rect">
            <a:avLst/>
          </a:prstGeom>
        </p:spPr>
        <p:txBody>
          <a:bodyPr wrap="none">
            <a:spAutoFit/>
          </a:bodyPr>
          <a:lstStyle/>
          <a:p>
            <a:r>
              <a:rPr lang="nl-NL" dirty="0" smtClean="0">
                <a:solidFill>
                  <a:srgbClr val="FFFF00"/>
                </a:solidFill>
              </a:rPr>
              <a:t>Samenstelling ijzeroer</a:t>
            </a:r>
            <a:endParaRPr lang="nl-NL" dirty="0">
              <a:solidFill>
                <a:srgbClr val="FFFF00"/>
              </a:solidFill>
            </a:endParaRPr>
          </a:p>
        </p:txBody>
      </p:sp>
      <p:graphicFrame>
        <p:nvGraphicFramePr>
          <p:cNvPr id="6" name="Tabel 5"/>
          <p:cNvGraphicFramePr>
            <a:graphicFrameLocks noGrp="1"/>
          </p:cNvGraphicFramePr>
          <p:nvPr/>
        </p:nvGraphicFramePr>
        <p:xfrm>
          <a:off x="179512" y="3068960"/>
          <a:ext cx="2664296" cy="2376260"/>
        </p:xfrm>
        <a:graphic>
          <a:graphicData uri="http://schemas.openxmlformats.org/drawingml/2006/table">
            <a:tbl>
              <a:tblPr/>
              <a:tblGrid>
                <a:gridCol w="666074"/>
                <a:gridCol w="666074"/>
                <a:gridCol w="666074"/>
                <a:gridCol w="666074"/>
              </a:tblGrid>
              <a:tr h="237626">
                <a:tc gridSpan="4">
                  <a:txBody>
                    <a:bodyPr/>
                    <a:lstStyle/>
                    <a:p>
                      <a:pPr algn="ctr" fontAlgn="b"/>
                      <a:r>
                        <a:rPr lang="nl-NL" sz="1100" b="0" i="0" u="none" strike="noStrike" dirty="0">
                          <a:solidFill>
                            <a:srgbClr val="FFFF00"/>
                          </a:solidFill>
                          <a:latin typeface="Calibri"/>
                        </a:rPr>
                        <a:t>Vecht Ommen en Laar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nl-NL"/>
                    </a:p>
                  </a:txBody>
                  <a:tcPr/>
                </a:tc>
                <a:tc hMerge="1">
                  <a:txBody>
                    <a:bodyPr/>
                    <a:lstStyle/>
                    <a:p>
                      <a:endParaRPr lang="nl-NL"/>
                    </a:p>
                  </a:txBody>
                  <a:tcPr/>
                </a:tc>
                <a:tc hMerge="1">
                  <a:txBody>
                    <a:bodyPr/>
                    <a:lstStyle/>
                    <a:p>
                      <a:endParaRPr lang="nl-NL"/>
                    </a:p>
                  </a:txBody>
                  <a:tcPr/>
                </a:tc>
              </a:tr>
              <a:tr h="237626">
                <a:tc>
                  <a:txBody>
                    <a:bodyPr/>
                    <a:lstStyle/>
                    <a:p>
                      <a:pPr algn="l" fontAlgn="b"/>
                      <a:r>
                        <a:rPr lang="nl-NL" sz="900" b="1" i="0" u="none" strike="noStrike">
                          <a:solidFill>
                            <a:srgbClr val="FFFF00"/>
                          </a:solidFill>
                          <a:latin typeface="Calibri"/>
                        </a:rPr>
                        <a:t>Metaal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M</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C</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M</a:t>
                      </a:r>
                      <a:r>
                        <a:rPr lang="nl-NL" sz="900" b="1" i="0" u="none" strike="noStrike" baseline="-25000">
                          <a:solidFill>
                            <a:srgbClr val="FFFF00"/>
                          </a:solidFill>
                          <a:latin typeface="Calibri"/>
                        </a:rPr>
                        <a:t>i</a:t>
                      </a:r>
                      <a:r>
                        <a:rPr lang="nl-NL" sz="900" b="1" i="0" u="none" strike="noStrike">
                          <a:solidFill>
                            <a:srgbClr val="FFFF00"/>
                          </a:solidFill>
                          <a:latin typeface="Calibri"/>
                        </a:rPr>
                        <a:t>/C</a:t>
                      </a:r>
                      <a:r>
                        <a:rPr lang="nl-NL" sz="900" b="1" i="0" u="none" strike="noStrike" baseline="-25000">
                          <a:solidFill>
                            <a:srgbClr val="FFFF00"/>
                          </a:solidFill>
                          <a:latin typeface="Calibri"/>
                        </a:rPr>
                        <a:t>i</a:t>
                      </a:r>
                      <a:endParaRPr lang="nl-NL" sz="900" b="1" i="0" u="none" strike="noStrike">
                        <a:solidFill>
                          <a:srgbClr val="FFFF00"/>
                        </a:solidFill>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1534,5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291,2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dirty="0">
                          <a:solidFill>
                            <a:srgbClr val="FFFF00"/>
                          </a:solidFill>
                          <a:latin typeface="Calibri"/>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1,9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0,2</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Cd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0,8</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Pb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900" b="1" i="0" u="none" strike="noStrike">
                          <a:solidFill>
                            <a:srgbClr val="FFFF00"/>
                          </a:solidFill>
                          <a:latin typeface="Calibri"/>
                        </a:rPr>
                        <a:t>Zn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nl-NL" sz="900" b="1" i="0" u="none" strike="noStrike">
                          <a:solidFill>
                            <a:srgbClr val="FFFF00"/>
                          </a:solidFill>
                          <a:latin typeface="Calibri"/>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1" i="0" u="none" strike="noStrike">
                          <a:solidFill>
                            <a:srgbClr val="FFFF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7626">
                <a:tc>
                  <a:txBody>
                    <a:bodyPr/>
                    <a:lstStyle/>
                    <a:p>
                      <a:pPr algn="l" fontAlgn="b"/>
                      <a:r>
                        <a:rPr lang="nl-NL" sz="1200" b="1" i="1" u="none" strike="noStrike" dirty="0">
                          <a:solidFill>
                            <a:srgbClr val="FFFF00"/>
                          </a:solidFill>
                          <a:latin typeface="Calibri"/>
                        </a:rPr>
                        <a:t>CCU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0" i="0" u="none" strike="noStrike">
                          <a:solidFill>
                            <a:srgbClr val="FFFF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900" b="0" i="0" u="none" strike="noStrike">
                          <a:solidFill>
                            <a:srgbClr val="FFFF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nl-NL" sz="1200" b="1" i="0" u="none" strike="noStrike" dirty="0">
                          <a:solidFill>
                            <a:srgbClr val="FF0000"/>
                          </a:solidFill>
                          <a:latin typeface="Calibri"/>
                        </a:rPr>
                        <a:t>5,3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pic>
        <p:nvPicPr>
          <p:cNvPr id="7" name="~PP530.WAV">
            <a:hlinkClick r:id="" action="ppaction://media"/>
          </p:cNvPr>
          <p:cNvPicPr>
            <a:picLocks noRot="1" noChangeAspect="1"/>
          </p:cNvPicPr>
          <p:nvPr>
            <a:wavAudioFile r:embed="rId1" name="~PP530.WAV"/>
          </p:nvPr>
        </p:nvPicPr>
        <p:blipFill>
          <a:blip r:embed="rId5" cstate="print"/>
          <a:stretch>
            <a:fillRect/>
          </a:stretch>
        </p:blipFill>
        <p:spPr>
          <a:xfrm>
            <a:off x="8674100" y="6388100"/>
            <a:ext cx="304800" cy="304800"/>
          </a:xfrm>
          <a:prstGeom prst="rect">
            <a:avLst/>
          </a:prstGeom>
        </p:spPr>
      </p:pic>
    </p:spTree>
  </p:cSld>
  <p:clrMapOvr>
    <a:masterClrMapping/>
  </p:clrMapOvr>
  <p:transition advTm="33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pPr algn="ctr"/>
            <a:r>
              <a:rPr lang="nl-NL" dirty="0" smtClean="0"/>
              <a:t>Als je niet weet waar je vandaan komt, weet je niet waar je heen moet.</a:t>
            </a:r>
            <a:endParaRPr lang="nl-NL" dirty="0"/>
          </a:p>
        </p:txBody>
      </p:sp>
      <p:sp>
        <p:nvSpPr>
          <p:cNvPr id="3" name="Ondertitel 2"/>
          <p:cNvSpPr>
            <a:spLocks noGrp="1"/>
          </p:cNvSpPr>
          <p:nvPr>
            <p:ph type="subTitle" idx="1"/>
          </p:nvPr>
        </p:nvSpPr>
        <p:spPr/>
        <p:txBody>
          <a:bodyPr>
            <a:normAutofit lnSpcReduction="10000"/>
          </a:bodyPr>
          <a:lstStyle/>
          <a:p>
            <a:pPr algn="ctr"/>
            <a:endParaRPr lang="nl-NL" dirty="0" smtClean="0">
              <a:solidFill>
                <a:srgbClr val="FFFF00"/>
              </a:solidFill>
            </a:endParaRPr>
          </a:p>
          <a:p>
            <a:pPr algn="ctr"/>
            <a:r>
              <a:rPr lang="nl-NL" dirty="0" smtClean="0">
                <a:solidFill>
                  <a:srgbClr val="FFFF00"/>
                </a:solidFill>
              </a:rPr>
              <a:t>KRW doelen en Natuurontwikkeling 21</a:t>
            </a:r>
            <a:r>
              <a:rPr lang="nl-NL" baseline="30000" dirty="0" smtClean="0">
                <a:solidFill>
                  <a:srgbClr val="FFFF00"/>
                </a:solidFill>
              </a:rPr>
              <a:t>e</a:t>
            </a:r>
            <a:r>
              <a:rPr lang="nl-NL" dirty="0" smtClean="0">
                <a:solidFill>
                  <a:srgbClr val="FFFF00"/>
                </a:solidFill>
              </a:rPr>
              <a:t> eeuw met </a:t>
            </a:r>
            <a:r>
              <a:rPr lang="nl-NL" dirty="0" err="1" smtClean="0">
                <a:solidFill>
                  <a:srgbClr val="FFFF00"/>
                </a:solidFill>
              </a:rPr>
              <a:t>paleo-ecologie</a:t>
            </a:r>
            <a:endParaRPr lang="nl-NL" dirty="0" smtClean="0">
              <a:solidFill>
                <a:srgbClr val="FFFF00"/>
              </a:solidFill>
            </a:endParaRPr>
          </a:p>
          <a:p>
            <a:pPr algn="ctr"/>
            <a:r>
              <a:rPr lang="nl-NL" dirty="0" smtClean="0">
                <a:solidFill>
                  <a:srgbClr val="FFFF00"/>
                </a:solidFill>
              </a:rPr>
              <a:t>Niet meer blind pionieren!</a:t>
            </a:r>
            <a:endParaRPr lang="nl-NL" dirty="0">
              <a:solidFill>
                <a:srgbClr val="FFFF00"/>
              </a:solidFill>
            </a:endParaRPr>
          </a:p>
        </p:txBody>
      </p:sp>
      <p:pic>
        <p:nvPicPr>
          <p:cNvPr id="5" name="Picture 2"/>
          <p:cNvPicPr>
            <a:picLocks noChangeAspect="1" noChangeArrowheads="1"/>
          </p:cNvPicPr>
          <p:nvPr/>
        </p:nvPicPr>
        <p:blipFill>
          <a:blip r:embed="rId4" cstate="print">
            <a:lum bright="-40000"/>
          </a:blip>
          <a:srcRect/>
          <a:stretch>
            <a:fillRect/>
          </a:stretch>
        </p:blipFill>
        <p:spPr bwMode="auto">
          <a:xfrm>
            <a:off x="8244408" y="0"/>
            <a:ext cx="897124" cy="582216"/>
          </a:xfrm>
          <a:prstGeom prst="rect">
            <a:avLst/>
          </a:prstGeom>
          <a:noFill/>
          <a:ln w="9525">
            <a:noFill/>
            <a:miter lim="800000"/>
            <a:headEnd/>
            <a:tailEnd/>
          </a:ln>
          <a:effectLst/>
          <a:scene3d>
            <a:camera prst="obliqueTopRight"/>
            <a:lightRig rig="threePt" dir="t"/>
          </a:scene3d>
        </p:spPr>
      </p:pic>
      <p:pic>
        <p:nvPicPr>
          <p:cNvPr id="7" name="~PP2054.WAV">
            <a:hlinkClick r:id="" action="ppaction://media"/>
          </p:cNvPr>
          <p:cNvPicPr>
            <a:picLocks noRot="1" noChangeAspect="1"/>
          </p:cNvPicPr>
          <p:nvPr>
            <a:wavAudioFile r:embed="rId1" name="~PP2054.WAV"/>
          </p:nvPr>
        </p:nvPicPr>
        <p:blipFill>
          <a:blip r:embed="rId5" cstate="print"/>
          <a:stretch>
            <a:fillRect/>
          </a:stretch>
        </p:blipFill>
        <p:spPr>
          <a:xfrm>
            <a:off x="8674100" y="6388100"/>
            <a:ext cx="304800" cy="304800"/>
          </a:xfrm>
          <a:prstGeom prst="rect">
            <a:avLst/>
          </a:prstGeom>
        </p:spPr>
      </p:pic>
    </p:spTree>
  </p:cSld>
  <p:clrMapOvr>
    <a:masterClrMapping/>
  </p:clrMapOvr>
  <p:transition advTm="42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smtClean="0"/>
              <a:t>Dank voor Uw aandacht</a:t>
            </a:r>
            <a:endParaRPr lang="nl-NL" dirty="0"/>
          </a:p>
        </p:txBody>
      </p:sp>
      <p:pic>
        <p:nvPicPr>
          <p:cNvPr id="66562" name="Picture 2"/>
          <p:cNvPicPr>
            <a:picLocks noChangeAspect="1" noChangeArrowheads="1"/>
          </p:cNvPicPr>
          <p:nvPr/>
        </p:nvPicPr>
        <p:blipFill>
          <a:blip r:embed="rId5" cstate="print"/>
          <a:srcRect/>
          <a:stretch>
            <a:fillRect/>
          </a:stretch>
        </p:blipFill>
        <p:spPr bwMode="auto">
          <a:xfrm>
            <a:off x="1691680" y="2060848"/>
            <a:ext cx="5944178" cy="3857650"/>
          </a:xfrm>
          <a:prstGeom prst="rect">
            <a:avLst/>
          </a:prstGeom>
          <a:noFill/>
          <a:ln w="9525">
            <a:noFill/>
            <a:miter lim="800000"/>
            <a:headEnd/>
            <a:tailEnd/>
          </a:ln>
          <a:effectLst/>
        </p:spPr>
      </p:pic>
      <p:pic>
        <p:nvPicPr>
          <p:cNvPr id="5" name="Picture 2"/>
          <p:cNvPicPr>
            <a:picLocks noChangeAspect="1" noChangeArrowheads="1"/>
          </p:cNvPicPr>
          <p:nvPr/>
        </p:nvPicPr>
        <p:blipFill>
          <a:blip r:embed="rId6"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6" name="Dia 27">
            <a:hlinkClick r:id="" action="ppaction://media"/>
          </p:cNvPr>
          <p:cNvPicPr>
            <a:picLocks noRot="1" noChangeAspect="1"/>
          </p:cNvPicPr>
          <p:nvPr>
            <a:wavAudioFile r:embed="rId1" name="Dia 27"/>
          </p:nvPr>
        </p:nvPicPr>
        <p:blipFill>
          <a:blip r:embed="rId7" cstate="print"/>
          <a:stretch>
            <a:fillRect/>
          </a:stretch>
        </p:blipFill>
        <p:spPr>
          <a:xfrm>
            <a:off x="395536" y="404664"/>
            <a:ext cx="304800" cy="304800"/>
          </a:xfrm>
          <a:prstGeom prst="rect">
            <a:avLst/>
          </a:prstGeom>
        </p:spPr>
      </p:pic>
      <p:pic>
        <p:nvPicPr>
          <p:cNvPr id="7" name="~PP2896.WAV">
            <a:hlinkClick r:id="" action="ppaction://media"/>
          </p:cNvPr>
          <p:cNvPicPr>
            <a:picLocks noRot="1" noChangeAspect="1"/>
          </p:cNvPicPr>
          <p:nvPr>
            <a:wavAudioFile r:embed="rId2" name="~PP2896.WAV"/>
          </p:nvPr>
        </p:nvPicPr>
        <p:blipFill>
          <a:blip r:embed="rId8" cstate="print"/>
          <a:stretch>
            <a:fillRect/>
          </a:stretch>
        </p:blipFill>
        <p:spPr>
          <a:xfrm>
            <a:off x="8674100" y="6388100"/>
            <a:ext cx="304800" cy="304800"/>
          </a:xfrm>
          <a:prstGeom prst="rect">
            <a:avLst/>
          </a:prstGeom>
        </p:spPr>
      </p:pic>
    </p:spTree>
  </p:cSld>
  <p:clrMapOvr>
    <a:masterClrMapping/>
  </p:clrMapOvr>
  <p:transition advTm="4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65" fill="hold"/>
                                        <p:tgtEl>
                                          <p:spTgt spid="6"/>
                                        </p:tgtEl>
                                      </p:cBhvr>
                                    </p:cmd>
                                  </p:childTnLst>
                                </p:cTn>
                              </p:par>
                            </p:childTnLst>
                          </p:cTn>
                        </p:par>
                      </p:childTnLst>
                    </p:cTn>
                  </p:par>
                </p:childTnLst>
              </p:cTn>
              <p:nextCondLst>
                <p:cond evt="onClick" delay="0">
                  <p:tgtEl>
                    <p:spTgt spid="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704088"/>
            <a:ext cx="8003232" cy="1143000"/>
          </a:xfrm>
        </p:spPr>
        <p:txBody>
          <a:bodyPr/>
          <a:lstStyle/>
          <a:p>
            <a:r>
              <a:rPr lang="nl-NL" sz="4000" dirty="0" smtClean="0"/>
              <a:t> </a:t>
            </a:r>
            <a:endParaRPr lang="nl-NL" dirty="0"/>
          </a:p>
        </p:txBody>
      </p:sp>
      <p:pic>
        <p:nvPicPr>
          <p:cNvPr id="6" name="Tijdelijke aanduiding voor inhoud 5" descr="Rosewinkel 1773.PNG"/>
          <p:cNvPicPr>
            <a:picLocks noGrp="1" noChangeAspect="1"/>
          </p:cNvPicPr>
          <p:nvPr>
            <p:ph sz="half" idx="1"/>
          </p:nvPr>
        </p:nvPicPr>
        <p:blipFill>
          <a:blip r:embed="rId5" cstate="print"/>
          <a:stretch>
            <a:fillRect/>
          </a:stretch>
        </p:blipFill>
        <p:spPr>
          <a:xfrm>
            <a:off x="653679" y="1920875"/>
            <a:ext cx="3645641" cy="4433888"/>
          </a:xfrm>
        </p:spPr>
      </p:pic>
      <p:pic>
        <p:nvPicPr>
          <p:cNvPr id="7" name="Tijdelijke aanduiding voor inhoud 6" descr="Roswinkel 1985 2.PNG"/>
          <p:cNvPicPr>
            <a:picLocks noGrp="1" noChangeAspect="1"/>
          </p:cNvPicPr>
          <p:nvPr>
            <p:ph sz="half" idx="2"/>
          </p:nvPr>
        </p:nvPicPr>
        <p:blipFill>
          <a:blip r:embed="rId6" cstate="print"/>
          <a:srcRect r="12198"/>
          <a:stretch>
            <a:fillRect/>
          </a:stretch>
        </p:blipFill>
        <p:spPr>
          <a:xfrm>
            <a:off x="4542753" y="1916832"/>
            <a:ext cx="3773663" cy="4392488"/>
          </a:xfrm>
        </p:spPr>
      </p:pic>
      <p:pic>
        <p:nvPicPr>
          <p:cNvPr id="5"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sp>
        <p:nvSpPr>
          <p:cNvPr id="9" name="Titel 1"/>
          <p:cNvSpPr txBox="1">
            <a:spLocks/>
          </p:cNvSpPr>
          <p:nvPr/>
        </p:nvSpPr>
        <p:spPr>
          <a:xfrm>
            <a:off x="457200" y="704088"/>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5000" b="0" i="0" u="none" strike="noStrike" kern="1200" cap="none" spc="0" normalizeH="0" baseline="0" noProof="0" smtClean="0">
                <a:ln>
                  <a:noFill/>
                </a:ln>
                <a:solidFill>
                  <a:schemeClr val="tx2"/>
                </a:solidFill>
                <a:effectLst/>
                <a:uLnTx/>
                <a:uFillTx/>
                <a:latin typeface="+mj-lt"/>
                <a:ea typeface="+mj-ea"/>
                <a:cs typeface="+mj-cs"/>
              </a:rPr>
              <a:t>         Toen			        Nu</a:t>
            </a:r>
            <a:endParaRPr kumimoji="0" lang="nl-NL"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0" name="Rechthoek 9"/>
          <p:cNvSpPr/>
          <p:nvPr/>
        </p:nvSpPr>
        <p:spPr>
          <a:xfrm>
            <a:off x="611560" y="6453336"/>
            <a:ext cx="2664296" cy="246221"/>
          </a:xfrm>
          <a:prstGeom prst="rect">
            <a:avLst/>
          </a:prstGeom>
        </p:spPr>
        <p:txBody>
          <a:bodyPr wrap="square">
            <a:spAutoFit/>
          </a:bodyPr>
          <a:lstStyle/>
          <a:p>
            <a:r>
              <a:rPr lang="nl-NL" sz="1000" dirty="0" err="1" smtClean="0">
                <a:latin typeface="+mj-lt"/>
              </a:rPr>
              <a:t>Hottinger</a:t>
            </a:r>
            <a:r>
              <a:rPr lang="nl-NL" sz="1000" dirty="0" smtClean="0">
                <a:latin typeface="+mj-lt"/>
              </a:rPr>
              <a:t> atlas 1773-1794 N en O Nederland</a:t>
            </a:r>
            <a:endParaRPr lang="nl-NL" sz="1000" dirty="0">
              <a:latin typeface="+mj-lt"/>
            </a:endParaRPr>
          </a:p>
        </p:txBody>
      </p:sp>
      <p:sp>
        <p:nvSpPr>
          <p:cNvPr id="11" name="Rechthoek 10"/>
          <p:cNvSpPr/>
          <p:nvPr/>
        </p:nvSpPr>
        <p:spPr>
          <a:xfrm>
            <a:off x="4572000" y="6453336"/>
            <a:ext cx="2016899" cy="246221"/>
          </a:xfrm>
          <a:prstGeom prst="rect">
            <a:avLst/>
          </a:prstGeom>
        </p:spPr>
        <p:txBody>
          <a:bodyPr wrap="none">
            <a:spAutoFit/>
          </a:bodyPr>
          <a:lstStyle/>
          <a:p>
            <a:r>
              <a:rPr lang="nl-NL" sz="1000" dirty="0" smtClean="0">
                <a:latin typeface="+mj-lt"/>
              </a:rPr>
              <a:t>Grote provincie atlas Drenthe 1992</a:t>
            </a:r>
            <a:endParaRPr lang="nl-NL" sz="1000" dirty="0">
              <a:latin typeface="+mj-lt"/>
            </a:endParaRPr>
          </a:p>
        </p:txBody>
      </p:sp>
      <p:pic>
        <p:nvPicPr>
          <p:cNvPr id="15" name="Opgenomen geluid">
            <a:hlinkClick r:id="" action="ppaction://media"/>
          </p:cNvPr>
          <p:cNvPicPr>
            <a:picLocks noRot="1" noChangeAspect="1"/>
          </p:cNvPicPr>
          <p:nvPr>
            <a:wavAudioFile r:embed="rId1" name="Opgenomen geluid"/>
          </p:nvPr>
        </p:nvPicPr>
        <p:blipFill>
          <a:blip r:embed="rId8" cstate="print"/>
          <a:stretch>
            <a:fillRect/>
          </a:stretch>
        </p:blipFill>
        <p:spPr>
          <a:xfrm>
            <a:off x="234752" y="188640"/>
            <a:ext cx="304800" cy="304800"/>
          </a:xfrm>
          <a:prstGeom prst="rect">
            <a:avLst/>
          </a:prstGeom>
        </p:spPr>
      </p:pic>
      <p:pic>
        <p:nvPicPr>
          <p:cNvPr id="13" name="~PP227.WAV">
            <a:hlinkClick r:id="" action="ppaction://media"/>
          </p:cNvPr>
          <p:cNvPicPr>
            <a:picLocks noRot="1" noChangeAspect="1"/>
          </p:cNvPicPr>
          <p:nvPr>
            <a:wavAudioFile r:embed="rId2" name="~PP227.WAV"/>
          </p:nvPr>
        </p:nvPicPr>
        <p:blipFill>
          <a:blip r:embed="rId9" cstate="print"/>
          <a:stretch>
            <a:fillRect/>
          </a:stretch>
        </p:blipFill>
        <p:spPr>
          <a:xfrm>
            <a:off x="8674100" y="6388100"/>
            <a:ext cx="304800" cy="304800"/>
          </a:xfrm>
          <a:prstGeom prst="rect">
            <a:avLst/>
          </a:prstGeom>
        </p:spPr>
      </p:pic>
    </p:spTree>
  </p:cSld>
  <p:clrMapOvr>
    <a:masterClrMapping/>
  </p:clrMapOvr>
  <p:transition advTm="21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474" fill="hold"/>
                                        <p:tgtEl>
                                          <p:spTgt spid="15"/>
                                        </p:tgtEl>
                                      </p:cBhvr>
                                    </p:cmd>
                                  </p:childTnLst>
                                </p:cTn>
                              </p:par>
                            </p:childTnLst>
                          </p:cTn>
                        </p:par>
                      </p:childTnLst>
                    </p:cTn>
                  </p:par>
                </p:childTnLst>
              </p:cTn>
              <p:nextCondLst>
                <p:cond evt="onClick" delay="0">
                  <p:tgtEl>
                    <p:spTgt spid="15"/>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Zeearend nu.jpg"/>
          <p:cNvPicPr>
            <a:picLocks noGrp="1" noChangeAspect="1"/>
          </p:cNvPicPr>
          <p:nvPr>
            <p:ph sz="half" idx="2"/>
          </p:nvPr>
        </p:nvPicPr>
        <p:blipFill>
          <a:blip r:embed="rId5" cstate="print"/>
          <a:stretch>
            <a:fillRect/>
          </a:stretch>
        </p:blipFill>
        <p:spPr>
          <a:xfrm>
            <a:off x="4648200" y="2877497"/>
            <a:ext cx="4038600" cy="2520643"/>
          </a:xfrm>
        </p:spPr>
      </p:pic>
      <p:sp>
        <p:nvSpPr>
          <p:cNvPr id="8" name="Titel 1"/>
          <p:cNvSpPr>
            <a:spLocks noGrp="1"/>
          </p:cNvSpPr>
          <p:nvPr>
            <p:ph type="title"/>
          </p:nvPr>
        </p:nvSpPr>
        <p:spPr>
          <a:xfrm>
            <a:off x="518864" y="704088"/>
            <a:ext cx="8229600" cy="1143000"/>
          </a:xfrm>
        </p:spPr>
        <p:txBody>
          <a:bodyPr/>
          <a:lstStyle/>
          <a:p>
            <a:r>
              <a:rPr lang="nl-NL" dirty="0" smtClean="0"/>
              <a:t>         Toen			        Nu</a:t>
            </a:r>
            <a:endParaRPr lang="nl-NL" dirty="0"/>
          </a:p>
        </p:txBody>
      </p:sp>
      <p:pic>
        <p:nvPicPr>
          <p:cNvPr id="11" name="Tijdelijke aanduiding voor inhoud 10" descr="Zeearend nu.jpg"/>
          <p:cNvPicPr>
            <a:picLocks noGrp="1" noChangeAspect="1"/>
          </p:cNvPicPr>
          <p:nvPr>
            <p:ph sz="half" idx="1"/>
          </p:nvPr>
        </p:nvPicPr>
        <p:blipFill>
          <a:blip r:embed="rId5" cstate="print">
            <a:grayscl/>
          </a:blip>
          <a:stretch>
            <a:fillRect/>
          </a:stretch>
        </p:blipFill>
        <p:spPr>
          <a:xfrm>
            <a:off x="457200" y="2877497"/>
            <a:ext cx="4038600" cy="2520643"/>
          </a:xfrm>
        </p:spPr>
      </p:pic>
      <p:sp>
        <p:nvSpPr>
          <p:cNvPr id="12" name="Rechthoek 11"/>
          <p:cNvSpPr/>
          <p:nvPr/>
        </p:nvSpPr>
        <p:spPr>
          <a:xfrm>
            <a:off x="2267744" y="5589240"/>
            <a:ext cx="4572000" cy="246221"/>
          </a:xfrm>
          <a:prstGeom prst="rect">
            <a:avLst/>
          </a:prstGeom>
        </p:spPr>
        <p:txBody>
          <a:bodyPr>
            <a:spAutoFit/>
          </a:bodyPr>
          <a:lstStyle/>
          <a:p>
            <a:r>
              <a:rPr lang="nl-NL" sz="1000" dirty="0" smtClean="0">
                <a:latin typeface="+mj-lt"/>
              </a:rPr>
              <a:t>http://cdn.oddstuffmagazine.com/wp-content/uploads/2012/10/127-580x362.jpg</a:t>
            </a:r>
            <a:endParaRPr lang="nl-NL" sz="1000" dirty="0">
              <a:latin typeface="+mj-lt"/>
            </a:endParaRPr>
          </a:p>
        </p:txBody>
      </p:sp>
      <p:pic>
        <p:nvPicPr>
          <p:cNvPr id="6" name="Dia 4">
            <a:hlinkClick r:id="" action="ppaction://media"/>
          </p:cNvPr>
          <p:cNvPicPr>
            <a:picLocks noRot="1" noChangeAspect="1"/>
          </p:cNvPicPr>
          <p:nvPr>
            <a:wavAudioFile r:embed="rId1" name="Dia 4"/>
          </p:nvPr>
        </p:nvPicPr>
        <p:blipFill>
          <a:blip r:embed="rId6" cstate="print"/>
          <a:stretch>
            <a:fillRect/>
          </a:stretch>
        </p:blipFill>
        <p:spPr>
          <a:xfrm>
            <a:off x="234752" y="188640"/>
            <a:ext cx="304800" cy="304800"/>
          </a:xfrm>
          <a:prstGeom prst="rect">
            <a:avLst/>
          </a:prstGeom>
        </p:spPr>
      </p:pic>
      <p:pic>
        <p:nvPicPr>
          <p:cNvPr id="9"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0" name="~PP2593.WAV">
            <a:hlinkClick r:id="" action="ppaction://media"/>
          </p:cNvPr>
          <p:cNvPicPr>
            <a:picLocks noRot="1" noChangeAspect="1"/>
          </p:cNvPicPr>
          <p:nvPr>
            <a:wavAudioFile r:embed="rId2" name="~PP2593.WAV"/>
          </p:nvPr>
        </p:nvPicPr>
        <p:blipFill>
          <a:blip r:embed="rId8" cstate="print"/>
          <a:stretch>
            <a:fillRect/>
          </a:stretch>
        </p:blipFill>
        <p:spPr>
          <a:xfrm>
            <a:off x="8674100" y="6388100"/>
            <a:ext cx="304800" cy="304800"/>
          </a:xfrm>
          <a:prstGeom prst="rect">
            <a:avLst/>
          </a:prstGeom>
        </p:spPr>
      </p:pic>
    </p:spTree>
  </p:cSld>
  <p:clrMapOvr>
    <a:masterClrMapping/>
  </p:clrMapOvr>
  <p:transition advTm="186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461" fill="hold"/>
                                        <p:tgtEl>
                                          <p:spTgt spid="6"/>
                                        </p:tgtEl>
                                      </p:cBhvr>
                                    </p:cmd>
                                  </p:childTnLst>
                                </p:cTn>
                              </p:par>
                            </p:childTnLst>
                          </p:cTn>
                        </p:par>
                      </p:childTnLst>
                    </p:cTn>
                  </p:par>
                </p:childTnLst>
              </p:cTn>
              <p:nextCondLst>
                <p:cond evt="onClick" delay="0">
                  <p:tgtEl>
                    <p:spTgt spid="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Geschikt voor </a:t>
            </a:r>
            <a:r>
              <a:rPr lang="nl-NL" dirty="0" err="1" smtClean="0"/>
              <a:t>paleo-onderzoek</a:t>
            </a:r>
            <a:endParaRPr lang="nl-NL" dirty="0"/>
          </a:p>
        </p:txBody>
      </p:sp>
      <p:sp>
        <p:nvSpPr>
          <p:cNvPr id="3" name="Tijdelijke aanduiding voor inhoud 2"/>
          <p:cNvSpPr>
            <a:spLocks noGrp="1"/>
          </p:cNvSpPr>
          <p:nvPr>
            <p:ph idx="1"/>
          </p:nvPr>
        </p:nvSpPr>
        <p:spPr>
          <a:xfrm>
            <a:off x="446856" y="1935480"/>
            <a:ext cx="8229600" cy="4389120"/>
          </a:xfrm>
        </p:spPr>
        <p:txBody>
          <a:bodyPr/>
          <a:lstStyle/>
          <a:p>
            <a:r>
              <a:rPr lang="nl-NL" dirty="0" smtClean="0"/>
              <a:t>Hogere planten (zaden)</a:t>
            </a:r>
          </a:p>
          <a:p>
            <a:r>
              <a:rPr lang="nl-NL" dirty="0" smtClean="0"/>
              <a:t>Kiezelalgen</a:t>
            </a:r>
          </a:p>
          <a:p>
            <a:r>
              <a:rPr lang="nl-NL" dirty="0" smtClean="0">
                <a:solidFill>
                  <a:srgbClr val="FFFF00"/>
                </a:solidFill>
              </a:rPr>
              <a:t>Sieralgen (zwak gebufferde wateren)</a:t>
            </a:r>
          </a:p>
          <a:p>
            <a:r>
              <a:rPr lang="nl-NL" dirty="0" smtClean="0"/>
              <a:t>Zooplankton</a:t>
            </a:r>
          </a:p>
          <a:p>
            <a:r>
              <a:rPr lang="nl-NL" dirty="0" smtClean="0">
                <a:solidFill>
                  <a:srgbClr val="FFFF00"/>
                </a:solidFill>
              </a:rPr>
              <a:t>Macrofauna</a:t>
            </a:r>
          </a:p>
          <a:p>
            <a:pPr lvl="1"/>
            <a:r>
              <a:rPr lang="nl-NL" dirty="0" smtClean="0">
                <a:solidFill>
                  <a:srgbClr val="FFFF00"/>
                </a:solidFill>
              </a:rPr>
              <a:t>Insecten(larven)</a:t>
            </a:r>
          </a:p>
          <a:p>
            <a:pPr lvl="1"/>
            <a:r>
              <a:rPr lang="nl-NL" dirty="0" smtClean="0"/>
              <a:t>Schelpen (lokaal aanwezig)</a:t>
            </a:r>
          </a:p>
          <a:p>
            <a:pPr lvl="1">
              <a:buNone/>
            </a:pPr>
            <a:endParaRPr lang="nl-NL" dirty="0"/>
          </a:p>
        </p:txBody>
      </p:sp>
      <p:pic>
        <p:nvPicPr>
          <p:cNvPr id="5"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9" name="Opgenomen geluid">
            <a:hlinkClick r:id="" action="ppaction://media"/>
          </p:cNvPr>
          <p:cNvPicPr>
            <a:picLocks noRot="1" noChangeAspect="1"/>
          </p:cNvPicPr>
          <p:nvPr>
            <a:wavAudioFile r:embed="rId1" name="Opgenomen geluid"/>
          </p:nvPr>
        </p:nvPicPr>
        <p:blipFill>
          <a:blip r:embed="rId6" cstate="print"/>
          <a:stretch>
            <a:fillRect/>
          </a:stretch>
        </p:blipFill>
        <p:spPr>
          <a:xfrm>
            <a:off x="395536" y="476672"/>
            <a:ext cx="304800" cy="304800"/>
          </a:xfrm>
          <a:prstGeom prst="rect">
            <a:avLst/>
          </a:prstGeom>
        </p:spPr>
      </p:pic>
      <p:pic>
        <p:nvPicPr>
          <p:cNvPr id="6" name="~PP2078.WAV">
            <a:hlinkClick r:id="" action="ppaction://media"/>
          </p:cNvPr>
          <p:cNvPicPr>
            <a:picLocks noRot="1" noChangeAspect="1"/>
          </p:cNvPicPr>
          <p:nvPr>
            <a:wavAudioFile r:embed="rId2" name="~PP2078.WAV"/>
          </p:nvPr>
        </p:nvPicPr>
        <p:blipFill>
          <a:blip r:embed="rId7" cstate="print"/>
          <a:stretch>
            <a:fillRect/>
          </a:stretch>
        </p:blipFill>
        <p:spPr>
          <a:xfrm>
            <a:off x="8674100" y="6388100"/>
            <a:ext cx="304800" cy="304800"/>
          </a:xfrm>
          <a:prstGeom prst="rect">
            <a:avLst/>
          </a:prstGeom>
        </p:spPr>
      </p:pic>
    </p:spTree>
  </p:cSld>
  <p:clrMapOvr>
    <a:masterClrMapping/>
  </p:clrMapOvr>
  <p:transition advTm="567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524"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4400" dirty="0" smtClean="0"/>
              <a:t>Historische gegevens uiterst schaars</a:t>
            </a:r>
            <a:br>
              <a:rPr lang="nl-NL" sz="4400" dirty="0" smtClean="0"/>
            </a:br>
            <a:r>
              <a:rPr lang="nl-NL" sz="2000" dirty="0" smtClean="0"/>
              <a:t>Groot haft (</a:t>
            </a:r>
            <a:r>
              <a:rPr lang="nl-NL" sz="2000" dirty="0" err="1" smtClean="0"/>
              <a:t>Palingenia</a:t>
            </a:r>
            <a:r>
              <a:rPr lang="nl-NL" sz="2000" dirty="0" smtClean="0"/>
              <a:t> </a:t>
            </a:r>
            <a:r>
              <a:rPr lang="nl-NL" sz="2000" dirty="0" err="1" smtClean="0"/>
              <a:t>longicauda</a:t>
            </a:r>
            <a:r>
              <a:rPr lang="nl-NL" sz="2000" dirty="0" smtClean="0"/>
              <a:t>) uitgestorven in Nederland in 1907</a:t>
            </a:r>
            <a:endParaRPr lang="nl-NL" sz="2000" dirty="0"/>
          </a:p>
        </p:txBody>
      </p:sp>
      <p:pic>
        <p:nvPicPr>
          <p:cNvPr id="10" name="Tijdelijke aanduiding voor inhoud 9" descr="Albarda, 1889.PNG"/>
          <p:cNvPicPr>
            <a:picLocks noGrp="1" noChangeAspect="1"/>
          </p:cNvPicPr>
          <p:nvPr>
            <p:ph sz="half" idx="2"/>
          </p:nvPr>
        </p:nvPicPr>
        <p:blipFill>
          <a:blip r:embed="rId5" cstate="print"/>
          <a:stretch>
            <a:fillRect/>
          </a:stretch>
        </p:blipFill>
        <p:spPr>
          <a:xfrm>
            <a:off x="3275856" y="2348880"/>
            <a:ext cx="2326453" cy="3888432"/>
          </a:xfrm>
        </p:spPr>
      </p:pic>
      <p:pic>
        <p:nvPicPr>
          <p:cNvPr id="99330" name="Picture 2"/>
          <p:cNvPicPr>
            <a:picLocks noChangeAspect="1" noChangeArrowheads="1"/>
          </p:cNvPicPr>
          <p:nvPr/>
        </p:nvPicPr>
        <p:blipFill>
          <a:blip r:embed="rId6" cstate="print"/>
          <a:srcRect/>
          <a:stretch>
            <a:fillRect/>
          </a:stretch>
        </p:blipFill>
        <p:spPr bwMode="auto">
          <a:xfrm>
            <a:off x="539552" y="2348880"/>
            <a:ext cx="2600125" cy="3927718"/>
          </a:xfrm>
          <a:prstGeom prst="rect">
            <a:avLst/>
          </a:prstGeom>
          <a:noFill/>
          <a:ln w="9525">
            <a:noFill/>
            <a:miter lim="800000"/>
            <a:headEnd/>
            <a:tailEnd/>
          </a:ln>
        </p:spPr>
      </p:pic>
      <p:sp>
        <p:nvSpPr>
          <p:cNvPr id="9" name="Rechthoek 8"/>
          <p:cNvSpPr/>
          <p:nvPr/>
        </p:nvSpPr>
        <p:spPr>
          <a:xfrm>
            <a:off x="539552" y="6309320"/>
            <a:ext cx="2592288" cy="338554"/>
          </a:xfrm>
          <a:prstGeom prst="rect">
            <a:avLst/>
          </a:prstGeom>
        </p:spPr>
        <p:txBody>
          <a:bodyPr wrap="square">
            <a:spAutoFit/>
          </a:bodyPr>
          <a:lstStyle/>
          <a:p>
            <a:r>
              <a:rPr lang="nl-NL" sz="800" dirty="0" smtClean="0">
                <a:latin typeface="+mj-lt"/>
              </a:rPr>
              <a:t>http://www.digischool.nl/ckv2/burger/burger17de/swammerdam/vlinder1.jpg</a:t>
            </a:r>
            <a:endParaRPr lang="nl-NL" sz="800" dirty="0">
              <a:latin typeface="+mj-lt"/>
            </a:endParaRPr>
          </a:p>
        </p:txBody>
      </p:sp>
      <p:sp>
        <p:nvSpPr>
          <p:cNvPr id="11" name="Tijdelijke aanduiding voor inhoud 10"/>
          <p:cNvSpPr>
            <a:spLocks noGrp="1"/>
          </p:cNvSpPr>
          <p:nvPr>
            <p:ph sz="half" idx="1"/>
          </p:nvPr>
        </p:nvSpPr>
        <p:spPr>
          <a:xfrm>
            <a:off x="457200" y="1920085"/>
            <a:ext cx="7859216" cy="428795"/>
          </a:xfrm>
        </p:spPr>
        <p:txBody>
          <a:bodyPr>
            <a:normAutofit fontScale="92500"/>
          </a:bodyPr>
          <a:lstStyle/>
          <a:p>
            <a:pPr>
              <a:buNone/>
            </a:pPr>
            <a:r>
              <a:rPr lang="nl-NL" sz="1400" dirty="0" smtClean="0"/>
              <a:t>Jan </a:t>
            </a:r>
            <a:r>
              <a:rPr lang="nl-NL" sz="1400" dirty="0" err="1" smtClean="0"/>
              <a:t>Swammerdam</a:t>
            </a:r>
            <a:r>
              <a:rPr lang="nl-NL" sz="1400" dirty="0" smtClean="0"/>
              <a:t>, 1678		Herman </a:t>
            </a:r>
            <a:r>
              <a:rPr lang="nl-NL" sz="1400" dirty="0" err="1" smtClean="0"/>
              <a:t>Albarda</a:t>
            </a:r>
            <a:r>
              <a:rPr lang="nl-NL" sz="1400" dirty="0" smtClean="0"/>
              <a:t>, 1889	              </a:t>
            </a:r>
            <a:r>
              <a:rPr lang="nl-NL" sz="1400" dirty="0" err="1" smtClean="0"/>
              <a:t>Tisza</a:t>
            </a:r>
            <a:r>
              <a:rPr lang="nl-NL" sz="1400" dirty="0" smtClean="0"/>
              <a:t> (H) 1985        Maas Keent 1650</a:t>
            </a:r>
            <a:endParaRPr lang="nl-NL" sz="1400" dirty="0"/>
          </a:p>
        </p:txBody>
      </p:sp>
      <p:sp>
        <p:nvSpPr>
          <p:cNvPr id="12" name="Afgeronde rechthoek 11"/>
          <p:cNvSpPr/>
          <p:nvPr/>
        </p:nvSpPr>
        <p:spPr>
          <a:xfrm>
            <a:off x="3347864" y="3212976"/>
            <a:ext cx="2160240"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palingenia longicauda Tisza, 1985.jpg"/>
          <p:cNvPicPr>
            <a:picLocks noChangeAspect="1"/>
          </p:cNvPicPr>
          <p:nvPr/>
        </p:nvPicPr>
        <p:blipFill>
          <a:blip r:embed="rId7" cstate="print"/>
          <a:srcRect l="29168" r="15736"/>
          <a:stretch>
            <a:fillRect/>
          </a:stretch>
        </p:blipFill>
        <p:spPr>
          <a:xfrm>
            <a:off x="5724128" y="2348880"/>
            <a:ext cx="1224136" cy="2016225"/>
          </a:xfrm>
          <a:prstGeom prst="rect">
            <a:avLst/>
          </a:prstGeom>
        </p:spPr>
      </p:pic>
      <p:sp>
        <p:nvSpPr>
          <p:cNvPr id="14" name="Rechthoek 13"/>
          <p:cNvSpPr/>
          <p:nvPr/>
        </p:nvSpPr>
        <p:spPr>
          <a:xfrm>
            <a:off x="5652120" y="4437112"/>
            <a:ext cx="1368152" cy="584775"/>
          </a:xfrm>
          <a:prstGeom prst="rect">
            <a:avLst/>
          </a:prstGeom>
        </p:spPr>
        <p:txBody>
          <a:bodyPr wrap="square">
            <a:spAutoFit/>
          </a:bodyPr>
          <a:lstStyle/>
          <a:p>
            <a:r>
              <a:rPr lang="nl-NL" sz="800" dirty="0" smtClean="0">
                <a:latin typeface="+mj-lt"/>
              </a:rPr>
              <a:t>http://www.klinkhydrobiologie.nl.sharedlinux.site4u.nl/</a:t>
            </a:r>
            <a:r>
              <a:rPr lang="nl-NL" sz="800" dirty="0" err="1" smtClean="0">
                <a:latin typeface="+mj-lt"/>
              </a:rPr>
              <a:t>uploads</a:t>
            </a:r>
            <a:r>
              <a:rPr lang="nl-NL" sz="800" dirty="0" smtClean="0">
                <a:latin typeface="+mj-lt"/>
              </a:rPr>
              <a:t>/images/</a:t>
            </a:r>
            <a:r>
              <a:rPr lang="nl-NL" sz="800" dirty="0" err="1" smtClean="0">
                <a:latin typeface="+mj-lt"/>
              </a:rPr>
              <a:t>palingenia</a:t>
            </a:r>
            <a:r>
              <a:rPr lang="nl-NL" sz="800" dirty="0" smtClean="0">
                <a:latin typeface="+mj-lt"/>
              </a:rPr>
              <a:t>%20longicauda.jpg</a:t>
            </a:r>
            <a:endParaRPr lang="nl-NL" sz="800" dirty="0">
              <a:latin typeface="+mj-lt"/>
            </a:endParaRPr>
          </a:p>
        </p:txBody>
      </p:sp>
      <p:pic>
        <p:nvPicPr>
          <p:cNvPr id="99331" name="Picture 3"/>
          <p:cNvPicPr>
            <a:picLocks noChangeAspect="1" noChangeArrowheads="1"/>
          </p:cNvPicPr>
          <p:nvPr/>
        </p:nvPicPr>
        <p:blipFill>
          <a:blip r:embed="rId8" cstate="print"/>
          <a:srcRect/>
          <a:stretch>
            <a:fillRect/>
          </a:stretch>
        </p:blipFill>
        <p:spPr bwMode="auto">
          <a:xfrm>
            <a:off x="7020272" y="2348880"/>
            <a:ext cx="1409700" cy="2038350"/>
          </a:xfrm>
          <a:prstGeom prst="rect">
            <a:avLst/>
          </a:prstGeom>
          <a:noFill/>
          <a:ln w="9525">
            <a:noFill/>
            <a:miter lim="800000"/>
            <a:headEnd/>
            <a:tailEnd/>
          </a:ln>
        </p:spPr>
      </p:pic>
      <p:sp>
        <p:nvSpPr>
          <p:cNvPr id="16" name="Rechthoek 15"/>
          <p:cNvSpPr/>
          <p:nvPr/>
        </p:nvSpPr>
        <p:spPr>
          <a:xfrm>
            <a:off x="7020272" y="4437112"/>
            <a:ext cx="864096" cy="215444"/>
          </a:xfrm>
          <a:prstGeom prst="rect">
            <a:avLst/>
          </a:prstGeom>
        </p:spPr>
        <p:txBody>
          <a:bodyPr wrap="square">
            <a:spAutoFit/>
          </a:bodyPr>
          <a:lstStyle/>
          <a:p>
            <a:r>
              <a:rPr lang="nl-NL" sz="800" dirty="0" smtClean="0">
                <a:latin typeface="+mj-lt"/>
              </a:rPr>
              <a:t>Klink, 2011</a:t>
            </a:r>
            <a:endParaRPr lang="nl-NL" sz="800" dirty="0">
              <a:latin typeface="+mj-lt"/>
            </a:endParaRPr>
          </a:p>
        </p:txBody>
      </p:sp>
      <p:pic>
        <p:nvPicPr>
          <p:cNvPr id="17" name="Picture 2"/>
          <p:cNvPicPr>
            <a:picLocks noChangeAspect="1" noChangeArrowheads="1"/>
          </p:cNvPicPr>
          <p:nvPr/>
        </p:nvPicPr>
        <p:blipFill>
          <a:blip r:embed="rId9"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9" name="Opgenomen geluid">
            <a:hlinkClick r:id="" action="ppaction://media"/>
          </p:cNvPr>
          <p:cNvPicPr>
            <a:picLocks noRot="1" noChangeAspect="1"/>
          </p:cNvPicPr>
          <p:nvPr>
            <a:wavAudioFile r:embed="rId1" name="Opgenomen geluid"/>
          </p:nvPr>
        </p:nvPicPr>
        <p:blipFill>
          <a:blip r:embed="rId10" cstate="print"/>
          <a:stretch>
            <a:fillRect/>
          </a:stretch>
        </p:blipFill>
        <p:spPr>
          <a:xfrm>
            <a:off x="234752" y="116632"/>
            <a:ext cx="304800" cy="304800"/>
          </a:xfrm>
          <a:prstGeom prst="rect">
            <a:avLst/>
          </a:prstGeom>
        </p:spPr>
      </p:pic>
      <p:pic>
        <p:nvPicPr>
          <p:cNvPr id="15" name="~PP3981.WAV">
            <a:hlinkClick r:id="" action="ppaction://media"/>
          </p:cNvPr>
          <p:cNvPicPr>
            <a:picLocks noRot="1" noChangeAspect="1"/>
          </p:cNvPicPr>
          <p:nvPr>
            <a:wavAudioFile r:embed="rId2" name="~PP3981.WAV"/>
          </p:nvPr>
        </p:nvPicPr>
        <p:blipFill>
          <a:blip r:embed="rId11" cstate="print"/>
          <a:stretch>
            <a:fillRect/>
          </a:stretch>
        </p:blipFill>
        <p:spPr>
          <a:xfrm>
            <a:off x="8674100" y="6388100"/>
            <a:ext cx="304800" cy="304800"/>
          </a:xfrm>
          <a:prstGeom prst="rect">
            <a:avLst/>
          </a:prstGeom>
        </p:spPr>
      </p:pic>
    </p:spTree>
  </p:cSld>
  <p:clrMapOvr>
    <a:masterClrMapping/>
  </p:clrMapOvr>
  <p:transition advTm="345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849" fill="hold"/>
                                        <p:tgtEl>
                                          <p:spTgt spid="19"/>
                                        </p:tgtEl>
                                      </p:cBhvr>
                                    </p:cmd>
                                  </p:childTnLst>
                                </p:cTn>
                              </p:par>
                            </p:childTnLst>
                          </p:cTn>
                        </p:par>
                      </p:childTnLst>
                    </p:cTn>
                  </p:par>
                </p:childTnLst>
              </p:cTn>
              <p:nextCondLst>
                <p:cond evt="onClick" delay="0">
                  <p:tgtEl>
                    <p:spTgt spid="1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Voorbereiding </a:t>
            </a:r>
            <a:br>
              <a:rPr lang="nl-NL" dirty="0" smtClean="0"/>
            </a:br>
            <a:r>
              <a:rPr lang="nl-NL" sz="2200" dirty="0" smtClean="0"/>
              <a:t>Veldwerk en kaartstudie</a:t>
            </a:r>
            <a:endParaRPr lang="nl-NL" sz="2200" dirty="0"/>
          </a:p>
        </p:txBody>
      </p:sp>
      <p:pic>
        <p:nvPicPr>
          <p:cNvPr id="100354" name="Picture 2"/>
          <p:cNvPicPr>
            <a:picLocks noGrp="1" noChangeAspect="1" noChangeArrowheads="1"/>
          </p:cNvPicPr>
          <p:nvPr>
            <p:ph idx="1"/>
          </p:nvPr>
        </p:nvPicPr>
        <p:blipFill>
          <a:blip r:embed="rId5" cstate="print"/>
          <a:srcRect/>
          <a:stretch>
            <a:fillRect/>
          </a:stretch>
        </p:blipFill>
        <p:spPr bwMode="auto">
          <a:xfrm>
            <a:off x="179512" y="4005064"/>
            <a:ext cx="2368815" cy="2592288"/>
          </a:xfrm>
          <a:prstGeom prst="rect">
            <a:avLst/>
          </a:prstGeom>
          <a:noFill/>
          <a:ln w="9525">
            <a:noFill/>
            <a:miter lim="800000"/>
            <a:headEnd/>
            <a:tailEnd/>
          </a:ln>
        </p:spPr>
      </p:pic>
      <p:pic>
        <p:nvPicPr>
          <p:cNvPr id="100355" name="Picture 3"/>
          <p:cNvPicPr>
            <a:picLocks noChangeAspect="1" noChangeArrowheads="1"/>
          </p:cNvPicPr>
          <p:nvPr/>
        </p:nvPicPr>
        <p:blipFill>
          <a:blip r:embed="rId6" cstate="print"/>
          <a:srcRect l="2413"/>
          <a:stretch>
            <a:fillRect/>
          </a:stretch>
        </p:blipFill>
        <p:spPr bwMode="auto">
          <a:xfrm>
            <a:off x="2555776" y="4005064"/>
            <a:ext cx="2912222" cy="2592288"/>
          </a:xfrm>
          <a:prstGeom prst="rect">
            <a:avLst/>
          </a:prstGeom>
          <a:noFill/>
          <a:ln w="9525">
            <a:noFill/>
            <a:miter lim="800000"/>
            <a:headEnd/>
            <a:tailEnd/>
          </a:ln>
        </p:spPr>
      </p:pic>
      <p:pic>
        <p:nvPicPr>
          <p:cNvPr id="100356" name="Picture 4"/>
          <p:cNvPicPr>
            <a:picLocks noChangeAspect="1" noChangeArrowheads="1"/>
          </p:cNvPicPr>
          <p:nvPr/>
        </p:nvPicPr>
        <p:blipFill>
          <a:blip r:embed="rId7" cstate="print"/>
          <a:srcRect l="20038" t="6978" r="25312" b="9281"/>
          <a:stretch>
            <a:fillRect/>
          </a:stretch>
        </p:blipFill>
        <p:spPr bwMode="auto">
          <a:xfrm>
            <a:off x="5436096" y="4005064"/>
            <a:ext cx="2160240" cy="2592288"/>
          </a:xfrm>
          <a:prstGeom prst="rect">
            <a:avLst/>
          </a:prstGeom>
          <a:noFill/>
          <a:ln w="9525">
            <a:noFill/>
            <a:miter lim="800000"/>
            <a:headEnd/>
            <a:tailEnd/>
          </a:ln>
        </p:spPr>
      </p:pic>
      <p:pic>
        <p:nvPicPr>
          <p:cNvPr id="100357" name="Picture 5"/>
          <p:cNvPicPr>
            <a:picLocks noChangeAspect="1" noChangeArrowheads="1"/>
          </p:cNvPicPr>
          <p:nvPr/>
        </p:nvPicPr>
        <p:blipFill>
          <a:blip r:embed="rId8" cstate="print"/>
          <a:srcRect l="17280" t="13091" r="9281" b="1820"/>
          <a:stretch>
            <a:fillRect/>
          </a:stretch>
        </p:blipFill>
        <p:spPr bwMode="auto">
          <a:xfrm>
            <a:off x="1259632" y="2132856"/>
            <a:ext cx="2448272" cy="1872208"/>
          </a:xfrm>
          <a:prstGeom prst="rect">
            <a:avLst/>
          </a:prstGeom>
          <a:noFill/>
          <a:ln w="9525">
            <a:noFill/>
            <a:miter lim="800000"/>
            <a:headEnd/>
            <a:tailEnd/>
          </a:ln>
        </p:spPr>
      </p:pic>
      <p:pic>
        <p:nvPicPr>
          <p:cNvPr id="100358" name="Picture 6" descr="D:\Projecten\372 Paleo Keent\Foto,s 20110929\CIMG9844.JPG"/>
          <p:cNvPicPr>
            <a:picLocks noChangeAspect="1" noChangeArrowheads="1"/>
          </p:cNvPicPr>
          <p:nvPr/>
        </p:nvPicPr>
        <p:blipFill>
          <a:blip r:embed="rId9" cstate="print"/>
          <a:srcRect l="8146" t="3621"/>
          <a:stretch>
            <a:fillRect/>
          </a:stretch>
        </p:blipFill>
        <p:spPr bwMode="auto">
          <a:xfrm>
            <a:off x="4499992" y="2132856"/>
            <a:ext cx="2435762" cy="1916832"/>
          </a:xfrm>
          <a:prstGeom prst="rect">
            <a:avLst/>
          </a:prstGeom>
          <a:noFill/>
        </p:spPr>
      </p:pic>
      <p:pic>
        <p:nvPicPr>
          <p:cNvPr id="9" name="Picture 2"/>
          <p:cNvPicPr>
            <a:picLocks noChangeAspect="1" noChangeArrowheads="1"/>
          </p:cNvPicPr>
          <p:nvPr/>
        </p:nvPicPr>
        <p:blipFill>
          <a:blip r:embed="rId10"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10" name="Opgenomen geluid">
            <a:hlinkClick r:id="" action="ppaction://media"/>
          </p:cNvPr>
          <p:cNvPicPr>
            <a:picLocks noRot="1" noChangeAspect="1"/>
          </p:cNvPicPr>
          <p:nvPr>
            <a:wavAudioFile r:embed="rId1" name="Opgenomen geluid"/>
          </p:nvPr>
        </p:nvPicPr>
        <p:blipFill>
          <a:blip r:embed="rId11" cstate="print"/>
          <a:stretch>
            <a:fillRect/>
          </a:stretch>
        </p:blipFill>
        <p:spPr>
          <a:xfrm>
            <a:off x="179512" y="188640"/>
            <a:ext cx="304800" cy="304800"/>
          </a:xfrm>
          <a:prstGeom prst="rect">
            <a:avLst/>
          </a:prstGeom>
        </p:spPr>
      </p:pic>
      <p:pic>
        <p:nvPicPr>
          <p:cNvPr id="11" name="~PP740.WAV">
            <a:hlinkClick r:id="" action="ppaction://media"/>
          </p:cNvPr>
          <p:cNvPicPr>
            <a:picLocks noRot="1" noChangeAspect="1"/>
          </p:cNvPicPr>
          <p:nvPr>
            <a:wavAudioFile r:embed="rId2" name="~PP740.WAV"/>
          </p:nvPr>
        </p:nvPicPr>
        <p:blipFill>
          <a:blip r:embed="rId12" cstate="print"/>
          <a:stretch>
            <a:fillRect/>
          </a:stretch>
        </p:blipFill>
        <p:spPr>
          <a:xfrm>
            <a:off x="8674100" y="6388100"/>
            <a:ext cx="304800" cy="304800"/>
          </a:xfrm>
          <a:prstGeom prst="rect">
            <a:avLst/>
          </a:prstGeom>
        </p:spPr>
      </p:pic>
    </p:spTree>
  </p:cSld>
  <p:clrMapOvr>
    <a:masterClrMapping/>
  </p:clrMapOvr>
  <p:transition advTm="37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743"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4500" dirty="0" smtClean="0">
                <a:solidFill>
                  <a:schemeClr val="tx1"/>
                </a:solidFill>
              </a:rPr>
              <a:t>Opwerken en uitzoeken monsters</a:t>
            </a:r>
            <a:endParaRPr lang="nl-NL" sz="4500" dirty="0">
              <a:solidFill>
                <a:schemeClr val="tx1"/>
              </a:solidFill>
            </a:endParaRPr>
          </a:p>
        </p:txBody>
      </p:sp>
      <p:pic>
        <p:nvPicPr>
          <p:cNvPr id="101379" name="Picture 3" descr="D:\Projecten\386 Stage Arne\Foto's\CIMG1515 (Medium).JPG"/>
          <p:cNvPicPr>
            <a:picLocks noChangeAspect="1" noChangeArrowheads="1"/>
          </p:cNvPicPr>
          <p:nvPr/>
        </p:nvPicPr>
        <p:blipFill>
          <a:blip r:embed="rId5" cstate="print"/>
          <a:srcRect l="29066" b="19510"/>
          <a:stretch>
            <a:fillRect/>
          </a:stretch>
        </p:blipFill>
        <p:spPr bwMode="auto">
          <a:xfrm>
            <a:off x="1043607" y="2276872"/>
            <a:ext cx="3299851" cy="2808312"/>
          </a:xfrm>
          <a:prstGeom prst="rect">
            <a:avLst/>
          </a:prstGeom>
          <a:noFill/>
        </p:spPr>
      </p:pic>
      <p:pic>
        <p:nvPicPr>
          <p:cNvPr id="101380" name="Picture 4" descr="E:\Afbeeldingen op datum\Afbeeldingen 2010\20100203 Lex achter microskoop\CIMG9113.JPG"/>
          <p:cNvPicPr>
            <a:picLocks noChangeAspect="1" noChangeArrowheads="1"/>
          </p:cNvPicPr>
          <p:nvPr/>
        </p:nvPicPr>
        <p:blipFill>
          <a:blip r:embed="rId6" cstate="print"/>
          <a:srcRect/>
          <a:stretch>
            <a:fillRect/>
          </a:stretch>
        </p:blipFill>
        <p:spPr bwMode="auto">
          <a:xfrm>
            <a:off x="4283968" y="2276872"/>
            <a:ext cx="3732923" cy="2799693"/>
          </a:xfrm>
          <a:prstGeom prst="rect">
            <a:avLst/>
          </a:prstGeom>
          <a:noFill/>
        </p:spPr>
      </p:pic>
      <p:pic>
        <p:nvPicPr>
          <p:cNvPr id="6" name="Picture 2"/>
          <p:cNvPicPr>
            <a:picLocks noChangeAspect="1" noChangeArrowheads="1"/>
          </p:cNvPicPr>
          <p:nvPr/>
        </p:nvPicPr>
        <p:blipFill>
          <a:blip r:embed="rId7"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pic>
        <p:nvPicPr>
          <p:cNvPr id="7" name="Opgenomen geluid">
            <a:hlinkClick r:id="" action="ppaction://media"/>
          </p:cNvPr>
          <p:cNvPicPr>
            <a:picLocks noRot="1" noChangeAspect="1"/>
          </p:cNvPicPr>
          <p:nvPr>
            <a:wavAudioFile r:embed="rId1" name="Opgenomen geluid"/>
          </p:nvPr>
        </p:nvPicPr>
        <p:blipFill>
          <a:blip r:embed="rId8" cstate="print"/>
          <a:stretch>
            <a:fillRect/>
          </a:stretch>
        </p:blipFill>
        <p:spPr>
          <a:xfrm>
            <a:off x="179512" y="188640"/>
            <a:ext cx="304800" cy="304800"/>
          </a:xfrm>
          <a:prstGeom prst="rect">
            <a:avLst/>
          </a:prstGeom>
        </p:spPr>
      </p:pic>
      <p:pic>
        <p:nvPicPr>
          <p:cNvPr id="8" name="~PP1111.WAV">
            <a:hlinkClick r:id="" action="ppaction://media"/>
          </p:cNvPr>
          <p:cNvPicPr>
            <a:picLocks noRot="1" noChangeAspect="1"/>
          </p:cNvPicPr>
          <p:nvPr>
            <a:wavAudioFile r:embed="rId2" name="~PP1111.WAV"/>
          </p:nvPr>
        </p:nvPicPr>
        <p:blipFill>
          <a:blip r:embed="rId9" cstate="print"/>
          <a:stretch>
            <a:fillRect/>
          </a:stretch>
        </p:blipFill>
        <p:spPr>
          <a:xfrm>
            <a:off x="8674100" y="6388100"/>
            <a:ext cx="304800" cy="304800"/>
          </a:xfrm>
          <a:prstGeom prst="rect">
            <a:avLst/>
          </a:prstGeom>
        </p:spPr>
      </p:pic>
    </p:spTree>
  </p:cSld>
  <p:clrMapOvr>
    <a:masterClrMapping/>
  </p:clrMapOvr>
  <p:transition advTm="8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677"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4400" dirty="0" smtClean="0"/>
              <a:t>Determinatie</a:t>
            </a:r>
            <a:r>
              <a:rPr lang="nl-NL" dirty="0" smtClean="0"/>
              <a:t/>
            </a:r>
            <a:br>
              <a:rPr lang="nl-NL" dirty="0" smtClean="0"/>
            </a:br>
            <a:r>
              <a:rPr lang="nl-NL" sz="3600" dirty="0" smtClean="0"/>
              <a:t>Sieralgen </a:t>
            </a:r>
            <a:r>
              <a:rPr lang="nl-NL" sz="3600" dirty="0" smtClean="0">
                <a:solidFill>
                  <a:srgbClr val="FFFF00"/>
                </a:solidFill>
              </a:rPr>
              <a:t>semicellen</a:t>
            </a:r>
            <a:endParaRPr lang="nl-NL" sz="3600" dirty="0">
              <a:solidFill>
                <a:srgbClr val="FFFF00"/>
              </a:solidFill>
            </a:endParaRPr>
          </a:p>
        </p:txBody>
      </p:sp>
      <p:pic>
        <p:nvPicPr>
          <p:cNvPr id="4" name="Picture 2"/>
          <p:cNvPicPr>
            <a:picLocks noChangeAspect="1" noChangeArrowheads="1"/>
          </p:cNvPicPr>
          <p:nvPr/>
        </p:nvPicPr>
        <p:blipFill>
          <a:blip r:embed="rId5" cstate="print">
            <a:lum bright="-40000"/>
          </a:blip>
          <a:srcRect/>
          <a:stretch>
            <a:fillRect/>
          </a:stretch>
        </p:blipFill>
        <p:spPr bwMode="auto">
          <a:xfrm>
            <a:off x="8246876" y="0"/>
            <a:ext cx="897124" cy="582216"/>
          </a:xfrm>
          <a:prstGeom prst="rect">
            <a:avLst/>
          </a:prstGeom>
          <a:noFill/>
          <a:ln w="9525">
            <a:noFill/>
            <a:miter lim="800000"/>
            <a:headEnd/>
            <a:tailEnd/>
          </a:ln>
          <a:effectLst/>
          <a:scene3d>
            <a:camera prst="obliqueTopRight"/>
            <a:lightRig rig="threePt" dir="t"/>
          </a:scene3d>
        </p:spPr>
      </p:pic>
      <p:sp>
        <p:nvSpPr>
          <p:cNvPr id="9" name="Rechthoek 8"/>
          <p:cNvSpPr/>
          <p:nvPr/>
        </p:nvSpPr>
        <p:spPr>
          <a:xfrm>
            <a:off x="2987824" y="2924944"/>
            <a:ext cx="1284326" cy="230832"/>
          </a:xfrm>
          <a:prstGeom prst="rect">
            <a:avLst/>
          </a:prstGeom>
        </p:spPr>
        <p:txBody>
          <a:bodyPr wrap="none">
            <a:spAutoFit/>
          </a:bodyPr>
          <a:lstStyle/>
          <a:p>
            <a:r>
              <a:rPr lang="nl-NL" sz="900" dirty="0" err="1" smtClean="0"/>
              <a:t>Cosmarium</a:t>
            </a:r>
            <a:r>
              <a:rPr lang="nl-NL" sz="900" dirty="0" smtClean="0"/>
              <a:t> </a:t>
            </a:r>
            <a:r>
              <a:rPr lang="nl-NL" sz="900" dirty="0" err="1" smtClean="0"/>
              <a:t>granatum</a:t>
            </a:r>
            <a:endParaRPr lang="nl-NL" sz="900" dirty="0"/>
          </a:p>
        </p:txBody>
      </p:sp>
      <p:sp>
        <p:nvSpPr>
          <p:cNvPr id="10" name="Rechthoek 9"/>
          <p:cNvSpPr/>
          <p:nvPr/>
        </p:nvSpPr>
        <p:spPr>
          <a:xfrm>
            <a:off x="7740352" y="5373216"/>
            <a:ext cx="1146468" cy="230832"/>
          </a:xfrm>
          <a:prstGeom prst="rect">
            <a:avLst/>
          </a:prstGeom>
        </p:spPr>
        <p:txBody>
          <a:bodyPr wrap="none">
            <a:spAutoFit/>
          </a:bodyPr>
          <a:lstStyle/>
          <a:p>
            <a:r>
              <a:rPr lang="nl-NL" sz="900" dirty="0" err="1" smtClean="0"/>
              <a:t>Docidium</a:t>
            </a:r>
            <a:r>
              <a:rPr lang="nl-NL" sz="900" dirty="0" smtClean="0"/>
              <a:t> </a:t>
            </a:r>
            <a:r>
              <a:rPr lang="nl-NL" sz="900" dirty="0" err="1" smtClean="0"/>
              <a:t>baculum</a:t>
            </a:r>
            <a:endParaRPr lang="nl-NL" sz="900" dirty="0"/>
          </a:p>
        </p:txBody>
      </p:sp>
      <p:sp>
        <p:nvSpPr>
          <p:cNvPr id="12" name="Rechthoek 11"/>
          <p:cNvSpPr/>
          <p:nvPr/>
        </p:nvSpPr>
        <p:spPr>
          <a:xfrm>
            <a:off x="4211960" y="5373216"/>
            <a:ext cx="1393330" cy="230832"/>
          </a:xfrm>
          <a:prstGeom prst="rect">
            <a:avLst/>
          </a:prstGeom>
        </p:spPr>
        <p:txBody>
          <a:bodyPr wrap="none">
            <a:spAutoFit/>
          </a:bodyPr>
          <a:lstStyle/>
          <a:p>
            <a:r>
              <a:rPr lang="nl-NL" sz="900" dirty="0" err="1" smtClean="0"/>
              <a:t>Staurastrum</a:t>
            </a:r>
            <a:r>
              <a:rPr lang="nl-NL" sz="900" dirty="0" smtClean="0"/>
              <a:t> </a:t>
            </a:r>
            <a:r>
              <a:rPr lang="nl-NL" sz="900" dirty="0" err="1" smtClean="0"/>
              <a:t>productum</a:t>
            </a:r>
            <a:endParaRPr lang="nl-NL" sz="900" dirty="0"/>
          </a:p>
        </p:txBody>
      </p:sp>
      <p:sp>
        <p:nvSpPr>
          <p:cNvPr id="14" name="Rechthoek 13"/>
          <p:cNvSpPr/>
          <p:nvPr/>
        </p:nvSpPr>
        <p:spPr>
          <a:xfrm>
            <a:off x="4932040" y="3501008"/>
            <a:ext cx="2198038" cy="230832"/>
          </a:xfrm>
          <a:prstGeom prst="rect">
            <a:avLst/>
          </a:prstGeom>
        </p:spPr>
        <p:txBody>
          <a:bodyPr wrap="none">
            <a:spAutoFit/>
          </a:bodyPr>
          <a:lstStyle/>
          <a:p>
            <a:r>
              <a:rPr lang="nl-NL" sz="900" dirty="0" err="1" smtClean="0"/>
              <a:t>Cosmarium</a:t>
            </a:r>
            <a:r>
              <a:rPr lang="nl-NL" sz="900" dirty="0" smtClean="0"/>
              <a:t> </a:t>
            </a:r>
            <a:r>
              <a:rPr lang="nl-NL" sz="900" dirty="0" err="1" smtClean="0"/>
              <a:t>monomazum</a:t>
            </a:r>
            <a:r>
              <a:rPr lang="nl-NL" sz="900" dirty="0" smtClean="0"/>
              <a:t> v. </a:t>
            </a:r>
            <a:r>
              <a:rPr lang="nl-NL" sz="900" dirty="0" err="1" smtClean="0"/>
              <a:t>polymazum</a:t>
            </a:r>
            <a:endParaRPr lang="nl-NL" sz="900" dirty="0"/>
          </a:p>
        </p:txBody>
      </p:sp>
      <p:sp>
        <p:nvSpPr>
          <p:cNvPr id="16" name="Rechthoek 15"/>
          <p:cNvSpPr/>
          <p:nvPr/>
        </p:nvSpPr>
        <p:spPr>
          <a:xfrm>
            <a:off x="1115616" y="5445224"/>
            <a:ext cx="1181734" cy="230832"/>
          </a:xfrm>
          <a:prstGeom prst="rect">
            <a:avLst/>
          </a:prstGeom>
        </p:spPr>
        <p:txBody>
          <a:bodyPr wrap="none">
            <a:spAutoFit/>
          </a:bodyPr>
          <a:lstStyle/>
          <a:p>
            <a:r>
              <a:rPr lang="nl-NL" sz="900" dirty="0" err="1" smtClean="0"/>
              <a:t>Cosmarium</a:t>
            </a:r>
            <a:r>
              <a:rPr lang="nl-NL" sz="900" dirty="0" smtClean="0"/>
              <a:t> </a:t>
            </a:r>
            <a:r>
              <a:rPr lang="nl-NL" sz="900" dirty="0" err="1" smtClean="0"/>
              <a:t>botrytis</a:t>
            </a:r>
            <a:endParaRPr lang="nl-NL" sz="900" dirty="0"/>
          </a:p>
        </p:txBody>
      </p:sp>
      <p:pic>
        <p:nvPicPr>
          <p:cNvPr id="24" name="Afbeelding 23" descr="Cosmarium grannatum 1 AG 12-13 cm  53 µm 20-1-1985.tif"/>
          <p:cNvPicPr>
            <a:picLocks noChangeAspect="1"/>
          </p:cNvPicPr>
          <p:nvPr/>
        </p:nvPicPr>
        <p:blipFill>
          <a:blip r:embed="rId6" cstate="print"/>
          <a:srcRect l="47638" t="36209" r="38187" b="48939"/>
          <a:stretch>
            <a:fillRect/>
          </a:stretch>
        </p:blipFill>
        <p:spPr>
          <a:xfrm>
            <a:off x="2987824" y="1916832"/>
            <a:ext cx="1296144" cy="1008112"/>
          </a:xfrm>
          <a:prstGeom prst="rect">
            <a:avLst/>
          </a:prstGeom>
        </p:spPr>
      </p:pic>
      <p:pic>
        <p:nvPicPr>
          <p:cNvPr id="1026" name="Picture 2"/>
          <p:cNvPicPr>
            <a:picLocks noChangeAspect="1" noChangeArrowheads="1"/>
          </p:cNvPicPr>
          <p:nvPr/>
        </p:nvPicPr>
        <p:blipFill>
          <a:blip r:embed="rId7" cstate="print"/>
          <a:srcRect/>
          <a:stretch>
            <a:fillRect/>
          </a:stretch>
        </p:blipFill>
        <p:spPr bwMode="auto">
          <a:xfrm>
            <a:off x="323528" y="1916832"/>
            <a:ext cx="2658071" cy="1715940"/>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323528" y="3645024"/>
            <a:ext cx="2683010" cy="1732930"/>
          </a:xfrm>
          <a:prstGeom prst="rect">
            <a:avLst/>
          </a:prstGeom>
          <a:noFill/>
          <a:ln w="9525">
            <a:noFill/>
            <a:miter lim="800000"/>
            <a:headEnd/>
            <a:tailEnd/>
          </a:ln>
        </p:spPr>
      </p:pic>
      <p:pic>
        <p:nvPicPr>
          <p:cNvPr id="1029" name="Picture 5"/>
          <p:cNvPicPr>
            <a:picLocks noChangeAspect="1" noChangeArrowheads="1"/>
          </p:cNvPicPr>
          <p:nvPr/>
        </p:nvPicPr>
        <p:blipFill>
          <a:blip r:embed="rId9" cstate="print"/>
          <a:srcRect/>
          <a:stretch>
            <a:fillRect/>
          </a:stretch>
        </p:blipFill>
        <p:spPr bwMode="auto">
          <a:xfrm>
            <a:off x="4283968" y="1916832"/>
            <a:ext cx="1730648" cy="1581699"/>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a:stretch>
            <a:fillRect/>
          </a:stretch>
        </p:blipFill>
        <p:spPr bwMode="auto">
          <a:xfrm>
            <a:off x="6012161" y="1916832"/>
            <a:ext cx="1566296" cy="1584176"/>
          </a:xfrm>
          <a:prstGeom prst="rect">
            <a:avLst/>
          </a:prstGeom>
          <a:noFill/>
          <a:ln w="9525">
            <a:noFill/>
            <a:miter lim="800000"/>
            <a:headEnd/>
            <a:tailEnd/>
          </a:ln>
        </p:spPr>
      </p:pic>
      <p:pic>
        <p:nvPicPr>
          <p:cNvPr id="1031" name="Picture 7"/>
          <p:cNvPicPr>
            <a:picLocks noChangeAspect="1" noChangeArrowheads="1"/>
          </p:cNvPicPr>
          <p:nvPr/>
        </p:nvPicPr>
        <p:blipFill>
          <a:blip r:embed="rId11" cstate="print"/>
          <a:srcRect/>
          <a:stretch>
            <a:fillRect/>
          </a:stretch>
        </p:blipFill>
        <p:spPr bwMode="auto">
          <a:xfrm>
            <a:off x="3059832" y="3789040"/>
            <a:ext cx="1835660" cy="1584176"/>
          </a:xfrm>
          <a:prstGeom prst="rect">
            <a:avLst/>
          </a:prstGeom>
          <a:noFill/>
          <a:ln w="9525">
            <a:noFill/>
            <a:miter lim="800000"/>
            <a:headEnd/>
            <a:tailEnd/>
          </a:ln>
        </p:spPr>
      </p:pic>
      <p:pic>
        <p:nvPicPr>
          <p:cNvPr id="1032" name="Picture 8"/>
          <p:cNvPicPr>
            <a:picLocks noChangeAspect="1" noChangeArrowheads="1"/>
          </p:cNvPicPr>
          <p:nvPr/>
        </p:nvPicPr>
        <p:blipFill>
          <a:blip r:embed="rId12" cstate="print"/>
          <a:srcRect/>
          <a:stretch>
            <a:fillRect/>
          </a:stretch>
        </p:blipFill>
        <p:spPr bwMode="auto">
          <a:xfrm>
            <a:off x="4860032" y="3789040"/>
            <a:ext cx="1740615" cy="1584176"/>
          </a:xfrm>
          <a:prstGeom prst="rect">
            <a:avLst/>
          </a:prstGeom>
          <a:noFill/>
          <a:ln w="9525">
            <a:noFill/>
            <a:miter lim="800000"/>
            <a:headEnd/>
            <a:tailEnd/>
          </a:ln>
        </p:spPr>
      </p:pic>
      <p:pic>
        <p:nvPicPr>
          <p:cNvPr id="1034" name="Picture 10"/>
          <p:cNvPicPr>
            <a:picLocks noChangeAspect="1" noChangeArrowheads="1"/>
          </p:cNvPicPr>
          <p:nvPr/>
        </p:nvPicPr>
        <p:blipFill>
          <a:blip r:embed="rId13" cstate="print"/>
          <a:srcRect r="1526"/>
          <a:stretch>
            <a:fillRect/>
          </a:stretch>
        </p:blipFill>
        <p:spPr bwMode="auto">
          <a:xfrm rot="16200000">
            <a:off x="5598640" y="2690394"/>
            <a:ext cx="4646687" cy="651292"/>
          </a:xfrm>
          <a:prstGeom prst="rect">
            <a:avLst/>
          </a:prstGeom>
          <a:noFill/>
          <a:ln w="9525">
            <a:noFill/>
            <a:miter lim="800000"/>
            <a:headEnd/>
            <a:tailEnd/>
          </a:ln>
        </p:spPr>
      </p:pic>
      <p:pic>
        <p:nvPicPr>
          <p:cNvPr id="1035" name="Picture 11"/>
          <p:cNvPicPr>
            <a:picLocks noChangeAspect="1" noChangeArrowheads="1"/>
          </p:cNvPicPr>
          <p:nvPr/>
        </p:nvPicPr>
        <p:blipFill>
          <a:blip r:embed="rId14" cstate="print"/>
          <a:srcRect/>
          <a:stretch>
            <a:fillRect/>
          </a:stretch>
        </p:blipFill>
        <p:spPr bwMode="auto">
          <a:xfrm rot="16200000">
            <a:off x="6267706" y="2669397"/>
            <a:ext cx="4608513" cy="655107"/>
          </a:xfrm>
          <a:prstGeom prst="rect">
            <a:avLst/>
          </a:prstGeom>
          <a:noFill/>
          <a:ln w="9525">
            <a:noFill/>
            <a:miter lim="800000"/>
            <a:headEnd/>
            <a:tailEnd/>
          </a:ln>
        </p:spPr>
      </p:pic>
      <p:pic>
        <p:nvPicPr>
          <p:cNvPr id="36" name="Opgenomen geluid">
            <a:hlinkClick r:id="" action="ppaction://media"/>
          </p:cNvPr>
          <p:cNvPicPr>
            <a:picLocks noRot="1" noChangeAspect="1"/>
          </p:cNvPicPr>
          <p:nvPr>
            <a:wavAudioFile r:embed="rId1" name="Opgenomen geluid"/>
          </p:nvPr>
        </p:nvPicPr>
        <p:blipFill>
          <a:blip r:embed="rId15" cstate="print"/>
          <a:stretch>
            <a:fillRect/>
          </a:stretch>
        </p:blipFill>
        <p:spPr>
          <a:xfrm>
            <a:off x="395536" y="332656"/>
            <a:ext cx="304800" cy="304800"/>
          </a:xfrm>
          <a:prstGeom prst="rect">
            <a:avLst/>
          </a:prstGeom>
        </p:spPr>
      </p:pic>
      <p:pic>
        <p:nvPicPr>
          <p:cNvPr id="19" name="~PP1584.WAV">
            <a:hlinkClick r:id="" action="ppaction://media"/>
          </p:cNvPr>
          <p:cNvPicPr>
            <a:picLocks noRot="1" noChangeAspect="1"/>
          </p:cNvPicPr>
          <p:nvPr>
            <a:wavAudioFile r:embed="rId2" name="~PP1584.WAV"/>
          </p:nvPr>
        </p:nvPicPr>
        <p:blipFill>
          <a:blip r:embed="rId16" cstate="print"/>
          <a:stretch>
            <a:fillRect/>
          </a:stretch>
        </p:blipFill>
        <p:spPr>
          <a:xfrm>
            <a:off x="8674100" y="6388100"/>
            <a:ext cx="304800" cy="304800"/>
          </a:xfrm>
          <a:prstGeom prst="rect">
            <a:avLst/>
          </a:prstGeom>
        </p:spPr>
      </p:pic>
    </p:spTree>
  </p:cSld>
  <p:clrMapOvr>
    <a:masterClrMapping/>
  </p:clrMapOvr>
  <p:transition advTm="20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677" fill="hold"/>
                                        <p:tgtEl>
                                          <p:spTgt spid="36"/>
                                        </p:tgtEl>
                                      </p:cBhvr>
                                    </p:cmd>
                                  </p:childTnLst>
                                </p:cTn>
                              </p:par>
                            </p:childTnLst>
                          </p:cTn>
                        </p:par>
                      </p:childTnLst>
                    </p:cTn>
                  </p:par>
                </p:childTnLst>
              </p:cTn>
              <p:nextCondLst>
                <p:cond evt="onClick" delay="0">
                  <p:tgtEl>
                    <p:spTgt spid="3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6"/>
                </p:tgtEl>
              </p:cMediaNode>
            </p:audio>
            <p:audio isNarration="1">
              <p:cMediaNode showWhenStopped="0">
                <p:cTn id="13"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77 Presentatie vs. 2.3">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oom">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377 Presentatie vs. 2.3</Template>
  <TotalTime>2598</TotalTime>
  <Words>1723</Words>
  <Application>Microsoft Office PowerPoint</Application>
  <PresentationFormat>Diavoorstelling (4:3)</PresentationFormat>
  <Paragraphs>329</Paragraphs>
  <Slides>29</Slides>
  <Notes>29</Notes>
  <HiddenSlides>0</HiddenSlides>
  <MMClips>55</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377 Presentatie vs. 2.3</vt:lpstr>
      <vt:lpstr>Paleo-ecologie KRW-doelen en Natuurontwikkeling</vt:lpstr>
      <vt:lpstr>         Toen           Nu</vt:lpstr>
      <vt:lpstr> </vt:lpstr>
      <vt:lpstr>         Toen           Nu</vt:lpstr>
      <vt:lpstr>Geschikt voor paleo-onderzoek</vt:lpstr>
      <vt:lpstr>Historische gegevens uiterst schaars Groot haft (Palingenia longicauda) uitgestorven in Nederland in 1907</vt:lpstr>
      <vt:lpstr>Voorbereiding  Veldwerk en kaartstudie</vt:lpstr>
      <vt:lpstr>Opwerken en uitzoeken monsters</vt:lpstr>
      <vt:lpstr>Determinatie Sieralgen semicellen</vt:lpstr>
      <vt:lpstr>Determinatie Eendagsvliegen kaken</vt:lpstr>
      <vt:lpstr>Determinatie Elmidae larven tergieten (zwart kader uitgestorven in nl)</vt:lpstr>
      <vt:lpstr>Determinatie  Kokerjuffers frontoclypeus</vt:lpstr>
      <vt:lpstr>Determinatie Chironomidae kop</vt:lpstr>
      <vt:lpstr>Determinatie Simuliidae kop en frontoclypeus</vt:lpstr>
      <vt:lpstr>Toepassingen</vt:lpstr>
      <vt:lpstr>Verzuring van vennen (1986) Verzuring veel vroeger dan werd aangenomen en meerdere groepen reageren vrijwel identiek</vt:lpstr>
      <vt:lpstr>  Verzuring van vennen (1986) Niet lokaal, maar een landelijk. Het gevolg van de 1e industriële revolutie (1800)</vt:lpstr>
      <vt:lpstr> Reconstructie site 1000 -650 v. Chr. Reconstructie van watertypen op basis van differentiërende soorten in KRW typering </vt:lpstr>
      <vt:lpstr>Veenrot in de Loenderveensche Plas Geïnitieerd door droge zomer 1976, toen veel Rijnwater (via de Vecht) is ingelaten, zoals blijkt uit het voorkomen van Thalassiosira bramaputrae</vt:lpstr>
      <vt:lpstr>Lunterse Beek vroeger en nu Onderzoek aan oude meanders die dat niet blijken te zijn en ook de beek is een ontwateringsloot uit 1050 om het Eem-moeras te ontginnen (Mijnssen-Dutilh, 2007)</vt:lpstr>
      <vt:lpstr>Grote rivieren Kenmerkende eendagsvliegen KRW type R7 in oude Rijn- en Maasafzettingen. 10 van de 14 taxa zijn al opgegraven! </vt:lpstr>
      <vt:lpstr>  Grote rivieren Veranderingen in de habitatvoorkeur van de macrofauna in de Rijn in 1745 en in 1985 (Klink, 1991)</vt:lpstr>
      <vt:lpstr>   Grote rivieren Onvermoede bijproducten van paleo-ecologie</vt:lpstr>
      <vt:lpstr>Overijsselse Vecht Worden KRW doelstellingen onderbouwd door paleo-ecologisch onderzoek? </vt:lpstr>
      <vt:lpstr>Overijsselse Vecht Kenmerkende eendagsvliegen KRW type R6 in oude Vechtafzettingen 2 van de 22 soorten en geen enkele Baetis!</vt:lpstr>
      <vt:lpstr>Overijsselse Vecht Oorzaak vermoedelijk verontreiniging met zware metalen (cumulative concentration units CCU)</vt:lpstr>
      <vt:lpstr>Overijsselse Vecht IJzeroer</vt:lpstr>
      <vt:lpstr>Als je niet weet waar je vandaan komt, weet je niet waar je heen moet.</vt:lpstr>
      <vt:lpstr>Dank voor Uw aandacht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KRW optimalisatie</dc:title>
  <dc:creator>AK</dc:creator>
  <cp:lastModifiedBy>AK</cp:lastModifiedBy>
  <cp:revision>230</cp:revision>
  <dcterms:created xsi:type="dcterms:W3CDTF">2012-11-02T08:52:39Z</dcterms:created>
  <dcterms:modified xsi:type="dcterms:W3CDTF">2012-11-13T11:52:17Z</dcterms:modified>
</cp:coreProperties>
</file>