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rts/chart1.xml" ContentType="application/vnd.openxmlformats-officedocument.drawingml.chart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9" r:id="rId1"/>
  </p:sldMasterIdLst>
  <p:notesMasterIdLst>
    <p:notesMasterId r:id="rId29"/>
  </p:notesMasterIdLst>
  <p:sldIdLst>
    <p:sldId id="256" r:id="rId2"/>
    <p:sldId id="313" r:id="rId3"/>
    <p:sldId id="367" r:id="rId4"/>
    <p:sldId id="347" r:id="rId5"/>
    <p:sldId id="368" r:id="rId6"/>
    <p:sldId id="348" r:id="rId7"/>
    <p:sldId id="349" r:id="rId8"/>
    <p:sldId id="369" r:id="rId9"/>
    <p:sldId id="351" r:id="rId10"/>
    <p:sldId id="374" r:id="rId11"/>
    <p:sldId id="352" r:id="rId12"/>
    <p:sldId id="364" r:id="rId13"/>
    <p:sldId id="365" r:id="rId14"/>
    <p:sldId id="354" r:id="rId15"/>
    <p:sldId id="366" r:id="rId16"/>
    <p:sldId id="355" r:id="rId17"/>
    <p:sldId id="356" r:id="rId18"/>
    <p:sldId id="357" r:id="rId19"/>
    <p:sldId id="358" r:id="rId20"/>
    <p:sldId id="360" r:id="rId21"/>
    <p:sldId id="361" r:id="rId22"/>
    <p:sldId id="363" r:id="rId23"/>
    <p:sldId id="362" r:id="rId24"/>
    <p:sldId id="371" r:id="rId25"/>
    <p:sldId id="373" r:id="rId26"/>
    <p:sldId id="370" r:id="rId27"/>
    <p:sldId id="308" r:id="rId28"/>
  </p:sldIdLst>
  <p:sldSz cx="9144000" cy="6858000" type="screen4x3"/>
  <p:notesSz cx="6858000" cy="9144000"/>
  <p:defaultTextStyle>
    <a:defPPr>
      <a:defRPr lang="nl-NL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72" charset="0"/>
        <a:ea typeface="ＭＳ Ｐゴシック" pitchFamily="-72" charset="-128"/>
        <a:cs typeface="ＭＳ Ｐゴシック" pitchFamily="-72" charset="-128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72" charset="0"/>
        <a:ea typeface="ＭＳ Ｐゴシック" pitchFamily="-72" charset="-128"/>
        <a:cs typeface="ＭＳ Ｐゴシック" pitchFamily="-72" charset="-128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72" charset="0"/>
        <a:ea typeface="ＭＳ Ｐゴシック" pitchFamily="-72" charset="-128"/>
        <a:cs typeface="ＭＳ Ｐゴシック" pitchFamily="-72" charset="-128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72" charset="0"/>
        <a:ea typeface="ＭＳ Ｐゴシック" pitchFamily="-72" charset="-128"/>
        <a:cs typeface="ＭＳ Ｐゴシック" pitchFamily="-72" charset="-128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72" charset="0"/>
        <a:ea typeface="ＭＳ Ｐゴシック" pitchFamily="-72" charset="-128"/>
        <a:cs typeface="ＭＳ Ｐゴシック" pitchFamily="-72" charset="-128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pitchFamily="-72" charset="0"/>
        <a:ea typeface="ＭＳ Ｐゴシック" pitchFamily="-72" charset="-128"/>
        <a:cs typeface="ＭＳ Ｐゴシック" pitchFamily="-72" charset="-128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pitchFamily="-72" charset="0"/>
        <a:ea typeface="ＭＳ Ｐゴシック" pitchFamily="-72" charset="-128"/>
        <a:cs typeface="ＭＳ Ｐゴシック" pitchFamily="-72" charset="-128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pitchFamily="-72" charset="0"/>
        <a:ea typeface="ＭＳ Ｐゴシック" pitchFamily="-72" charset="-128"/>
        <a:cs typeface="ＭＳ Ｐゴシック" pitchFamily="-72" charset="-128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pitchFamily="-72" charset="0"/>
        <a:ea typeface="ＭＳ Ｐゴシック" pitchFamily="-72" charset="-128"/>
        <a:cs typeface="ＭＳ Ｐゴシック" pitchFamily="-72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87" autoAdjust="0"/>
    <p:restoredTop sz="94576" autoAdjust="0"/>
  </p:normalViewPr>
  <p:slideViewPr>
    <p:cSldViewPr>
      <p:cViewPr>
        <p:scale>
          <a:sx n="100" d="100"/>
          <a:sy n="100" d="100"/>
        </p:scale>
        <p:origin x="-1860" y="-2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5" d="100"/>
          <a:sy n="85" d="100"/>
        </p:scale>
        <p:origin x="-3834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D:\Projecten\433%20OBN%20bomen%20in%20rivieren\433%20Grafieken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Blad1!$B$1</c:f>
              <c:strCache>
                <c:ptCount val="1"/>
                <c:pt idx="0">
                  <c:v>hout</c:v>
                </c:pt>
              </c:strCache>
            </c:strRef>
          </c:tx>
          <c:spPr>
            <a:solidFill>
              <a:srgbClr val="00B050"/>
            </a:solidFill>
          </c:spPr>
          <c:invertIfNegative val="0"/>
          <c:cat>
            <c:strRef>
              <c:f>Blad1!$A$2:$A$7</c:f>
              <c:strCache>
                <c:ptCount val="6"/>
                <c:pt idx="0">
                  <c:v>Sucker</c:v>
                </c:pt>
                <c:pt idx="1">
                  <c:v>Perch</c:v>
                </c:pt>
                <c:pt idx="2">
                  <c:v>Bluegill</c:v>
                </c:pt>
                <c:pt idx="3">
                  <c:v>Sp. Sunfish</c:v>
                </c:pt>
                <c:pt idx="4">
                  <c:v>Redbreast</c:v>
                </c:pt>
                <c:pt idx="5">
                  <c:v>Warmouth</c:v>
                </c:pt>
              </c:strCache>
            </c:strRef>
          </c:cat>
          <c:val>
            <c:numRef>
              <c:f>Blad1!$B$2:$B$7</c:f>
              <c:numCache>
                <c:formatCode>Standaard</c:formatCode>
                <c:ptCount val="6"/>
                <c:pt idx="0">
                  <c:v>31</c:v>
                </c:pt>
                <c:pt idx="1">
                  <c:v>89</c:v>
                </c:pt>
                <c:pt idx="2">
                  <c:v>103</c:v>
                </c:pt>
                <c:pt idx="3">
                  <c:v>88</c:v>
                </c:pt>
                <c:pt idx="4">
                  <c:v>89</c:v>
                </c:pt>
                <c:pt idx="5">
                  <c:v>66</c:v>
                </c:pt>
              </c:numCache>
            </c:numRef>
          </c:val>
        </c:ser>
        <c:ser>
          <c:idx val="1"/>
          <c:order val="1"/>
          <c:tx>
            <c:strRef>
              <c:f>Blad1!$C$1</c:f>
              <c:strCache>
                <c:ptCount val="1"/>
                <c:pt idx="0">
                  <c:v>zand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cat>
            <c:strRef>
              <c:f>Blad1!$A$2:$A$7</c:f>
              <c:strCache>
                <c:ptCount val="6"/>
                <c:pt idx="0">
                  <c:v>Sucker</c:v>
                </c:pt>
                <c:pt idx="1">
                  <c:v>Perch</c:v>
                </c:pt>
                <c:pt idx="2">
                  <c:v>Bluegill</c:v>
                </c:pt>
                <c:pt idx="3">
                  <c:v>Sp. Sunfish</c:v>
                </c:pt>
                <c:pt idx="4">
                  <c:v>Redbreast</c:v>
                </c:pt>
                <c:pt idx="5">
                  <c:v>Warmouth</c:v>
                </c:pt>
              </c:strCache>
            </c:strRef>
          </c:cat>
          <c:val>
            <c:numRef>
              <c:f>Blad1!$C$2:$C$7</c:f>
              <c:numCache>
                <c:formatCode>Standaard</c:formatCode>
                <c:ptCount val="6"/>
                <c:pt idx="0">
                  <c:v>15</c:v>
                </c:pt>
              </c:numCache>
            </c:numRef>
          </c:val>
        </c:ser>
        <c:ser>
          <c:idx val="2"/>
          <c:order val="2"/>
          <c:tx>
            <c:strRef>
              <c:f>Blad1!$D$1</c:f>
              <c:strCache>
                <c:ptCount val="1"/>
                <c:pt idx="0">
                  <c:v>slib</c:v>
                </c:pt>
              </c:strCache>
            </c:strRef>
          </c:tx>
          <c:spPr>
            <a:solidFill>
              <a:schemeClr val="bg2">
                <a:lumMod val="50000"/>
              </a:schemeClr>
            </a:solidFill>
          </c:spPr>
          <c:invertIfNegative val="0"/>
          <c:cat>
            <c:strRef>
              <c:f>Blad1!$A$2:$A$7</c:f>
              <c:strCache>
                <c:ptCount val="6"/>
                <c:pt idx="0">
                  <c:v>Sucker</c:v>
                </c:pt>
                <c:pt idx="1">
                  <c:v>Perch</c:v>
                </c:pt>
                <c:pt idx="2">
                  <c:v>Bluegill</c:v>
                </c:pt>
                <c:pt idx="3">
                  <c:v>Sp. Sunfish</c:v>
                </c:pt>
                <c:pt idx="4">
                  <c:v>Redbreast</c:v>
                </c:pt>
                <c:pt idx="5">
                  <c:v>Warmouth</c:v>
                </c:pt>
              </c:strCache>
            </c:strRef>
          </c:cat>
          <c:val>
            <c:numRef>
              <c:f>Blad1!$D$2:$D$7</c:f>
              <c:numCache>
                <c:formatCode>Standaard</c:formatCode>
                <c:ptCount val="6"/>
                <c:pt idx="0">
                  <c:v>68</c:v>
                </c:pt>
                <c:pt idx="1">
                  <c:v>41</c:v>
                </c:pt>
                <c:pt idx="2">
                  <c:v>8</c:v>
                </c:pt>
                <c:pt idx="3">
                  <c:v>18</c:v>
                </c:pt>
                <c:pt idx="4">
                  <c:v>17</c:v>
                </c:pt>
                <c:pt idx="5">
                  <c:v>14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08666880"/>
        <c:axId val="108668416"/>
      </c:barChart>
      <c:catAx>
        <c:axId val="108666880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lang="nl-NL" baseline="0">
                <a:solidFill>
                  <a:schemeClr val="tx1"/>
                </a:solidFill>
              </a:defRPr>
            </a:pPr>
            <a:endParaRPr lang="nl-NL"/>
          </a:p>
        </c:txPr>
        <c:crossAx val="108668416"/>
        <c:crosses val="autoZero"/>
        <c:auto val="1"/>
        <c:lblAlgn val="ctr"/>
        <c:lblOffset val="100"/>
        <c:noMultiLvlLbl val="0"/>
      </c:catAx>
      <c:valAx>
        <c:axId val="108668416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txPr>
          <a:bodyPr/>
          <a:lstStyle/>
          <a:p>
            <a:pPr>
              <a:defRPr lang="nl-NL" baseline="0">
                <a:solidFill>
                  <a:schemeClr val="tx1"/>
                </a:solidFill>
              </a:defRPr>
            </a:pPr>
            <a:endParaRPr lang="nl-NL"/>
          </a:p>
        </c:txPr>
        <c:crossAx val="108666880"/>
        <c:crosses val="autoZero"/>
        <c:crossBetween val="between"/>
      </c:valAx>
      <c:spPr>
        <a:solidFill>
          <a:srgbClr val="00B050">
            <a:alpha val="0"/>
          </a:srgbClr>
        </a:solidFill>
      </c:spPr>
    </c:plotArea>
    <c:legend>
      <c:legendPos val="r"/>
      <c:layout/>
      <c:overlay val="0"/>
      <c:txPr>
        <a:bodyPr/>
        <a:lstStyle/>
        <a:p>
          <a:pPr>
            <a:defRPr lang="nl-NL" baseline="0">
              <a:solidFill>
                <a:schemeClr val="tx1"/>
              </a:solidFill>
            </a:defRPr>
          </a:pPr>
          <a:endParaRPr lang="nl-NL"/>
        </a:p>
      </c:txPr>
    </c:legend>
    <c:plotVisOnly val="1"/>
    <c:dispBlanksAs val="gap"/>
    <c:showDLblsOverMax val="0"/>
  </c:chart>
  <c:spPr>
    <a:solidFill>
      <a:schemeClr val="accent1">
        <a:alpha val="0"/>
      </a:schemeClr>
    </a:solidFill>
  </c:sp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3660BC45-5D4E-4998-B858-EDD60CD5A296}" type="datetimeFigureOut">
              <a:rPr lang="nl-NL"/>
              <a:pPr>
                <a:defRPr/>
              </a:pPr>
              <a:t>3-7-2013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nl-NL" noProof="0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noProof="0" smtClean="0"/>
              <a:t>Klik om de modelstijlen te bewerken</a:t>
            </a:r>
          </a:p>
          <a:p>
            <a:pPr lvl="1"/>
            <a:r>
              <a:rPr lang="nl-NL" noProof="0" smtClean="0"/>
              <a:t>Tweede niveau</a:t>
            </a:r>
          </a:p>
          <a:p>
            <a:pPr lvl="2"/>
            <a:r>
              <a:rPr lang="nl-NL" noProof="0" smtClean="0"/>
              <a:t>Derde niveau</a:t>
            </a:r>
          </a:p>
          <a:p>
            <a:pPr lvl="3"/>
            <a:r>
              <a:rPr lang="nl-NL" noProof="0" smtClean="0"/>
              <a:t>Vierde niveau</a:t>
            </a:r>
          </a:p>
          <a:p>
            <a:pPr lvl="4"/>
            <a:r>
              <a:rPr lang="nl-NL" noProof="0" smtClean="0"/>
              <a:t>Vijfde niveau</a:t>
            </a:r>
            <a:endParaRPr lang="nl-NL" noProof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6D0050CA-B9C3-4A3F-A30C-EB32FE4A0D3D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3302425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72" charset="-128"/>
        <a:cs typeface="ＭＳ Ｐゴシック" pitchFamily="-72" charset="-128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72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72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72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72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jdelijke aanduiding voor dia-afbeelding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2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5363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11AC8E1-9885-44C7-B6B7-2C9AA628A3C0}" type="slidenum">
              <a:rPr lang="nl-NL">
                <a:ea typeface="ＭＳ Ｐゴシック" pitchFamily="-72" charset="-128"/>
                <a:cs typeface="ＭＳ Ｐゴシック" pitchFamily="-72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nl-NL">
              <a:ea typeface="ＭＳ Ｐゴシック" pitchFamily="-72" charset="-128"/>
              <a:cs typeface="ＭＳ Ｐゴシック" pitchFamily="-72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ijdelijke aanduiding voor dia-afbeelding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4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NL" dirty="0" smtClean="0"/>
          </a:p>
        </p:txBody>
      </p:sp>
      <p:sp>
        <p:nvSpPr>
          <p:cNvPr id="33795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FD00A45-1136-4E71-950B-98CE81ECC6F5}" type="slidenum">
              <a:rPr lang="nl-NL">
                <a:ea typeface="ＭＳ Ｐゴシック" pitchFamily="-72" charset="-128"/>
                <a:cs typeface="ＭＳ Ｐゴシック" pitchFamily="-72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nl-NL">
              <a:ea typeface="ＭＳ Ｐゴシック" pitchFamily="-72" charset="-128"/>
              <a:cs typeface="ＭＳ Ｐゴシック" pitchFamily="-72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ijdelijke aanduiding voor dia-afbeelding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4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NL" dirty="0" smtClean="0"/>
          </a:p>
        </p:txBody>
      </p:sp>
      <p:sp>
        <p:nvSpPr>
          <p:cNvPr id="33795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FD00A45-1136-4E71-950B-98CE81ECC6F5}" type="slidenum">
              <a:rPr lang="nl-NL">
                <a:ea typeface="ＭＳ Ｐゴシック" pitchFamily="-72" charset="-128"/>
                <a:cs typeface="ＭＳ Ｐゴシック" pitchFamily="-72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nl-NL">
              <a:ea typeface="ＭＳ Ｐゴシック" pitchFamily="-72" charset="-128"/>
              <a:cs typeface="ＭＳ Ｐゴシック" pitchFamily="-72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ijdelijke aanduiding voor dia-afbeelding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2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nl-NL" smtClean="0"/>
              <a:t>De periode waar we het in dit geval over hebben begint grofweg in de gouden eeuw en loopt door tot het heden</a:t>
            </a:r>
          </a:p>
        </p:txBody>
      </p:sp>
      <p:sp>
        <p:nvSpPr>
          <p:cNvPr id="35843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F8BA2A7-0A47-4C93-9CAF-053A4A95107E}" type="slidenum">
              <a:rPr lang="nl-NL">
                <a:ea typeface="ＭＳ Ｐゴシック" pitchFamily="-72" charset="-128"/>
                <a:cs typeface="ＭＳ Ｐゴシック" pitchFamily="-72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nl-NL">
              <a:ea typeface="ＭＳ Ｐゴシック" pitchFamily="-72" charset="-128"/>
              <a:cs typeface="ＭＳ Ｐゴシック" pitchFamily="-72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ijdelijke aanduiding voor dia-afbeelding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0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NL" dirty="0" smtClean="0"/>
          </a:p>
        </p:txBody>
      </p:sp>
      <p:sp>
        <p:nvSpPr>
          <p:cNvPr id="37891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00EC20C-9360-4167-B08B-35105A0C78B6}" type="slidenum">
              <a:rPr lang="nl-NL">
                <a:ea typeface="ＭＳ Ｐゴシック" pitchFamily="-72" charset="-128"/>
                <a:cs typeface="ＭＳ Ｐゴシック" pitchFamily="-72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nl-NL">
              <a:ea typeface="ＭＳ Ｐゴシック" pitchFamily="-72" charset="-128"/>
              <a:cs typeface="ＭＳ Ｐゴシック" pitchFamily="-72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ijdelijke aanduiding voor dia-afbeelding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8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NL" dirty="0" smtClean="0"/>
          </a:p>
        </p:txBody>
      </p:sp>
      <p:sp>
        <p:nvSpPr>
          <p:cNvPr id="39939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E3F4D3A-D8F7-4ADB-9DEA-607A4A2FB244}" type="slidenum">
              <a:rPr lang="nl-NL">
                <a:ea typeface="ＭＳ Ｐゴシック" pitchFamily="-72" charset="-128"/>
                <a:cs typeface="ＭＳ Ｐゴシック" pitchFamily="-72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nl-NL">
              <a:ea typeface="ＭＳ Ｐゴシック" pitchFamily="-72" charset="-128"/>
              <a:cs typeface="ＭＳ Ｐゴシック" pitchFamily="-72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ijdelijke aanduiding voor dia-afbeelding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6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nl-NL" smtClean="0"/>
              <a:t>De periode waar we het in dit geval over hebben begint grofweg in de gouden eeuw en loopt door tot het heden</a:t>
            </a:r>
          </a:p>
        </p:txBody>
      </p:sp>
      <p:sp>
        <p:nvSpPr>
          <p:cNvPr id="41987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ECE03C2-243E-488E-98E1-52E5EAA80FF2}" type="slidenum">
              <a:rPr lang="nl-NL">
                <a:ea typeface="ＭＳ Ｐゴシック" pitchFamily="-72" charset="-128"/>
                <a:cs typeface="ＭＳ Ｐゴシック" pitchFamily="-72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nl-NL">
              <a:ea typeface="ＭＳ Ｐゴシック" pitchFamily="-72" charset="-128"/>
              <a:cs typeface="ＭＳ Ｐゴシック" pitchFamily="-72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ijdelijke aanduiding voor dia-afbeelding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4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NL" dirty="0" smtClean="0"/>
          </a:p>
        </p:txBody>
      </p:sp>
      <p:sp>
        <p:nvSpPr>
          <p:cNvPr id="44035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4886EF8-A5C9-4A90-92C3-814E066CE3C1}" type="slidenum">
              <a:rPr lang="nl-NL">
                <a:ea typeface="ＭＳ Ｐゴシック" pitchFamily="-72" charset="-128"/>
                <a:cs typeface="ＭＳ Ｐゴシック" pitchFamily="-72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nl-NL">
              <a:ea typeface="ＭＳ Ｐゴシック" pitchFamily="-72" charset="-128"/>
              <a:cs typeface="ＭＳ Ｐゴシック" pitchFamily="-72" charset="-128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ijdelijke aanduiding voor dia-afbeelding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2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nl-NL" smtClean="0"/>
              <a:t>De periode waar we het in dit geval over hebben begint grofweg in de gouden eeuw en loopt door tot het heden</a:t>
            </a:r>
          </a:p>
        </p:txBody>
      </p:sp>
      <p:sp>
        <p:nvSpPr>
          <p:cNvPr id="46083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D75F53F-E614-4528-9DFB-87D2E92C454B}" type="slidenum">
              <a:rPr lang="nl-NL">
                <a:ea typeface="ＭＳ Ｐゴシック" pitchFamily="-72" charset="-128"/>
                <a:cs typeface="ＭＳ Ｐゴシック" pitchFamily="-72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nl-NL">
              <a:ea typeface="ＭＳ Ｐゴシック" pitchFamily="-72" charset="-128"/>
              <a:cs typeface="ＭＳ Ｐゴシック" pitchFamily="-72" charset="-128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Tijdelijke aanduiding voor dia-afbeelding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0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NL" dirty="0" smtClean="0"/>
          </a:p>
        </p:txBody>
      </p:sp>
      <p:sp>
        <p:nvSpPr>
          <p:cNvPr id="48131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EA8E544-FC74-4897-A901-18E9B3F1CC85}" type="slidenum">
              <a:rPr lang="nl-NL">
                <a:ea typeface="ＭＳ Ｐゴシック" pitchFamily="-72" charset="-128"/>
                <a:cs typeface="ＭＳ Ｐゴシック" pitchFamily="-72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nl-NL">
              <a:ea typeface="ＭＳ Ｐゴシック" pitchFamily="-72" charset="-128"/>
              <a:cs typeface="ＭＳ Ｐゴシック" pitchFamily="-72" charset="-128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Tijdelijke aanduiding voor dia-afbeelding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8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nl-NL" smtClean="0"/>
              <a:t>De periode waar we het in dit geval over hebben begint grofweg in de gouden eeuw en loopt door tot het heden</a:t>
            </a:r>
          </a:p>
        </p:txBody>
      </p:sp>
      <p:sp>
        <p:nvSpPr>
          <p:cNvPr id="50179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EF737AF-FF8D-4119-99C7-A6B4105D3E9A}" type="slidenum">
              <a:rPr lang="nl-NL">
                <a:ea typeface="ＭＳ Ｐゴシック" pitchFamily="-72" charset="-128"/>
                <a:cs typeface="ＭＳ Ｐゴシック" pitchFamily="-72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nl-NL">
              <a:ea typeface="ＭＳ Ｐゴシック" pitchFamily="-72" charset="-128"/>
              <a:cs typeface="ＭＳ Ｐゴシック" pitchFamily="-72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jdelijke aanduiding voor dia-afbeelding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0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NL" dirty="0" smtClean="0"/>
          </a:p>
        </p:txBody>
      </p:sp>
      <p:sp>
        <p:nvSpPr>
          <p:cNvPr id="17411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4B394ED-C214-4C50-933C-F7D3A8B6A44F}" type="slidenum">
              <a:rPr lang="nl-NL">
                <a:ea typeface="ＭＳ Ｐゴシック" pitchFamily="-72" charset="-128"/>
                <a:cs typeface="ＭＳ Ｐゴシック" pitchFamily="-72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nl-NL">
              <a:ea typeface="ＭＳ Ｐゴシック" pitchFamily="-72" charset="-128"/>
              <a:cs typeface="ＭＳ Ｐゴシック" pitchFamily="-72" charset="-128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ijdelijke aanduiding voor dia-afbeelding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6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NL" dirty="0" smtClean="0"/>
          </a:p>
        </p:txBody>
      </p:sp>
      <p:sp>
        <p:nvSpPr>
          <p:cNvPr id="52227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11B2BD2-FA98-42CD-A9A0-459676881879}" type="slidenum">
              <a:rPr lang="nl-NL">
                <a:ea typeface="ＭＳ Ｐゴシック" pitchFamily="-72" charset="-128"/>
                <a:cs typeface="ＭＳ Ｐゴシック" pitchFamily="-72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nl-NL">
              <a:ea typeface="ＭＳ Ｐゴシック" pitchFamily="-72" charset="-128"/>
              <a:cs typeface="ＭＳ Ｐゴシック" pitchFamily="-72" charset="-128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ijdelijke aanduiding voor dia-afbeelding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4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nl-NL" smtClean="0"/>
              <a:t>De periode waar we het in dit geval over hebben begint grofweg in de gouden eeuw en loopt door tot het heden</a:t>
            </a:r>
          </a:p>
        </p:txBody>
      </p:sp>
      <p:sp>
        <p:nvSpPr>
          <p:cNvPr id="54275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9DB49F4-960F-465C-B191-78C51472099C}" type="slidenum">
              <a:rPr lang="nl-NL">
                <a:ea typeface="ＭＳ Ｐゴシック" pitchFamily="-72" charset="-128"/>
                <a:cs typeface="ＭＳ Ｐゴシック" pitchFamily="-72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nl-NL">
              <a:ea typeface="ＭＳ Ｐゴシック" pitchFamily="-72" charset="-128"/>
              <a:cs typeface="ＭＳ Ｐゴシック" pitchFamily="-72" charset="-128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Tijdelijke aanduiding voor dia-afbeelding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2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NL" dirty="0" smtClean="0"/>
          </a:p>
        </p:txBody>
      </p:sp>
      <p:sp>
        <p:nvSpPr>
          <p:cNvPr id="56323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C027AED-87DB-4364-BDC5-96EA5A07482D}" type="slidenum">
              <a:rPr lang="nl-NL">
                <a:ea typeface="ＭＳ Ｐゴシック" pitchFamily="-72" charset="-128"/>
                <a:cs typeface="ＭＳ Ｐゴシック" pitchFamily="-72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nl-NL">
              <a:ea typeface="ＭＳ Ｐゴシック" pitchFamily="-72" charset="-128"/>
              <a:cs typeface="ＭＳ Ｐゴシック" pitchFamily="-72" charset="-128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ijdelijke aanduiding voor dia-afbeelding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370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nl-NL" smtClean="0"/>
              <a:t>De periode waar we het in dit geval over hebben begint grofweg in de gouden eeuw en loopt door tot het heden</a:t>
            </a:r>
          </a:p>
        </p:txBody>
      </p:sp>
      <p:sp>
        <p:nvSpPr>
          <p:cNvPr id="58371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CC65E46-D56A-4975-ABE8-F4686CAFB6A4}" type="slidenum">
              <a:rPr lang="nl-NL">
                <a:ea typeface="ＭＳ Ｐゴシック" pitchFamily="-72" charset="-128"/>
                <a:cs typeface="ＭＳ Ｐゴシック" pitchFamily="-72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nl-NL">
              <a:ea typeface="ＭＳ Ｐゴシック" pitchFamily="-72" charset="-128"/>
              <a:cs typeface="ＭＳ Ｐゴシック" pitchFamily="-72" charset="-128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D0050CA-B9C3-4A3F-A30C-EB32FE4A0D3D}" type="slidenum">
              <a:rPr lang="nl-NL" smtClean="0"/>
              <a:pPr>
                <a:defRPr/>
              </a:pPr>
              <a:t>24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1770308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Tijdelijke aanduiding voor dia-afbeelding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418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NL" dirty="0" smtClean="0"/>
          </a:p>
        </p:txBody>
      </p:sp>
      <p:sp>
        <p:nvSpPr>
          <p:cNvPr id="60419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012A53D-19E4-464F-BD78-E0DA563D43B9}" type="slidenum">
              <a:rPr lang="nl-NL">
                <a:ea typeface="ＭＳ Ｐゴシック" pitchFamily="-72" charset="-128"/>
                <a:cs typeface="ＭＳ Ｐゴシック" pitchFamily="-72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26</a:t>
            </a:fld>
            <a:endParaRPr lang="nl-NL">
              <a:ea typeface="ＭＳ Ｐゴシック" pitchFamily="-72" charset="-128"/>
              <a:cs typeface="ＭＳ Ｐゴシック" pitchFamily="-72" charset="-128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Tijdelijke aanduiding voor dia-afbeelding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6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62467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3351AC8-039B-417F-A40B-0A8A5C03F9C9}" type="slidenum">
              <a:rPr lang="nl-NL">
                <a:ea typeface="ＭＳ Ｐゴシック" pitchFamily="-72" charset="-128"/>
                <a:cs typeface="ＭＳ Ｐゴシック" pitchFamily="-72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27</a:t>
            </a:fld>
            <a:endParaRPr lang="nl-NL">
              <a:ea typeface="ＭＳ Ｐゴシック" pitchFamily="-72" charset="-128"/>
              <a:cs typeface="ＭＳ Ｐゴシック" pitchFamily="-72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jdelijke aanduiding voor dia-afbeelding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NL" dirty="0" smtClean="0"/>
          </a:p>
          <a:p>
            <a:pPr>
              <a:spcBef>
                <a:spcPct val="0"/>
              </a:spcBef>
            </a:pPr>
            <a:endParaRPr lang="nl-NL" dirty="0" smtClean="0"/>
          </a:p>
        </p:txBody>
      </p:sp>
      <p:sp>
        <p:nvSpPr>
          <p:cNvPr id="19459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F401BA6-B1D7-4C8F-BFF1-C8914ED54345}" type="slidenum">
              <a:rPr lang="nl-NL">
                <a:ea typeface="ＭＳ Ｐゴシック" pitchFamily="-72" charset="-128"/>
                <a:cs typeface="ＭＳ Ｐゴシック" pitchFamily="-72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nl-NL">
              <a:ea typeface="ＭＳ Ｐゴシック" pitchFamily="-72" charset="-128"/>
              <a:cs typeface="ＭＳ Ｐゴシック" pitchFamily="-72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jdelijke aanduiding voor dia-afbeelding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6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21507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42E9028-EE68-4353-9D68-14AA2D35D28F}" type="slidenum">
              <a:rPr lang="nl-NL">
                <a:ea typeface="ＭＳ Ｐゴシック" pitchFamily="-72" charset="-128"/>
                <a:cs typeface="ＭＳ Ｐゴシック" pitchFamily="-72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nl-NL">
              <a:ea typeface="ＭＳ Ｐゴシック" pitchFamily="-72" charset="-128"/>
              <a:cs typeface="ＭＳ Ｐゴシック" pitchFamily="-72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jdelijke aanduiding voor dia-afbeelding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4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23555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C30F112-F099-4BA9-9941-BADA14E920D4}" type="slidenum">
              <a:rPr lang="nl-NL">
                <a:ea typeface="ＭＳ Ｐゴシック" pitchFamily="-72" charset="-128"/>
                <a:cs typeface="ＭＳ Ｐゴシック" pitchFamily="-72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nl-NL">
              <a:ea typeface="ＭＳ Ｐゴシック" pitchFamily="-72" charset="-128"/>
              <a:cs typeface="ＭＳ Ｐゴシック" pitchFamily="-72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jdelijke aanduiding voor dia-afbeelding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2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NL" dirty="0" smtClean="0"/>
          </a:p>
        </p:txBody>
      </p:sp>
      <p:sp>
        <p:nvSpPr>
          <p:cNvPr id="25603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E91E82F-3AB5-423B-8CEA-85BB0CC6C3EA}" type="slidenum">
              <a:rPr lang="nl-NL">
                <a:ea typeface="ＭＳ Ｐゴシック" pitchFamily="-72" charset="-128"/>
                <a:cs typeface="ＭＳ Ｐゴシック" pitchFamily="-72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nl-NL">
              <a:ea typeface="ＭＳ Ｐゴシック" pitchFamily="-72" charset="-128"/>
              <a:cs typeface="ＭＳ Ｐゴシック" pitchFamily="-72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jdelijke aanduiding voor dia-afbeelding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0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nl-NL" smtClean="0"/>
              <a:t>De periode waar we het in dit geval over hebben begint grofweg in de gouden eeuw en loopt door tot het heden</a:t>
            </a:r>
          </a:p>
        </p:txBody>
      </p:sp>
      <p:sp>
        <p:nvSpPr>
          <p:cNvPr id="27651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BA999AC-10F7-4DE9-B063-EE67F9C7685D}" type="slidenum">
              <a:rPr lang="nl-NL">
                <a:ea typeface="ＭＳ Ｐゴシック" pitchFamily="-72" charset="-128"/>
                <a:cs typeface="ＭＳ Ｐゴシック" pitchFamily="-72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nl-NL">
              <a:ea typeface="ＭＳ Ｐゴシック" pitchFamily="-72" charset="-128"/>
              <a:cs typeface="ＭＳ Ｐゴシック" pitchFamily="-72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jdelijke aanduiding voor dia-afbeelding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8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nl-NL" smtClean="0"/>
              <a:t>De periode waar we het in dit geval over hebben begint grofweg in de gouden eeuw en loopt door tot het heden</a:t>
            </a:r>
          </a:p>
        </p:txBody>
      </p:sp>
      <p:sp>
        <p:nvSpPr>
          <p:cNvPr id="29699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2A09D28-F6BE-400F-9930-70B54644E949}" type="slidenum">
              <a:rPr lang="nl-NL">
                <a:ea typeface="ＭＳ Ｐゴシック" pitchFamily="-72" charset="-128"/>
                <a:cs typeface="ＭＳ Ｐゴシック" pitchFamily="-72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nl-NL">
              <a:ea typeface="ＭＳ Ｐゴシック" pitchFamily="-72" charset="-128"/>
              <a:cs typeface="ＭＳ Ｐゴシック" pitchFamily="-72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jdelijke aanduiding voor dia-afbeelding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6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31747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8E103B4-47DC-409F-A30A-8CC9BAD4F10B}" type="slidenum">
              <a:rPr lang="nl-NL">
                <a:ea typeface="ＭＳ Ｐゴシック" pitchFamily="-72" charset="-128"/>
                <a:cs typeface="ＭＳ Ｐゴシック" pitchFamily="-72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nl-NL">
              <a:ea typeface="ＭＳ Ｐゴシック" pitchFamily="-72" charset="-128"/>
              <a:cs typeface="ＭＳ Ｐゴシック" pitchFamily="-72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17" name="Ondertitel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nl-NL" smtClean="0"/>
              <a:t>Klik om het opmaakprofiel van de modelondertitel te bewerken</a:t>
            </a:r>
            <a:endParaRPr lang="en-US"/>
          </a:p>
        </p:txBody>
      </p:sp>
      <p:sp>
        <p:nvSpPr>
          <p:cNvPr id="4" name="Tijdelijke aanduiding voor datum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77C89E-0B39-4948-9147-328FD7913E0A}" type="datetimeFigureOut">
              <a:rPr lang="nl-NL"/>
              <a:pPr>
                <a:defRPr/>
              </a:pPr>
              <a:t>3-7-2013</a:t>
            </a:fld>
            <a:endParaRPr lang="nl-NL"/>
          </a:p>
        </p:txBody>
      </p:sp>
      <p:sp>
        <p:nvSpPr>
          <p:cNvPr id="5" name="Tijdelijke aanduiding voor voettekst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3C8EE0-EFC8-4879-AFAA-9C630F12445E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4" name="Tijdelijke aanduiding voor datum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EA345C-F497-4C00-8D37-1179A4D3E922}" type="datetimeFigureOut">
              <a:rPr lang="nl-NL"/>
              <a:pPr>
                <a:defRPr/>
              </a:pPr>
              <a:t>3-7-2013</a:t>
            </a:fld>
            <a:endParaRPr lang="nl-NL"/>
          </a:p>
        </p:txBody>
      </p:sp>
      <p:sp>
        <p:nvSpPr>
          <p:cNvPr id="5" name="Tijdelijke aanduiding voor voettekst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549720-860D-4662-8D0A-5679E01E30EA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4" name="Tijdelijke aanduiding voor datum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1EC7D7-B757-4B5C-9BBE-C8C8C546E7D1}" type="datetimeFigureOut">
              <a:rPr lang="nl-NL"/>
              <a:pPr>
                <a:defRPr/>
              </a:pPr>
              <a:t>3-7-2013</a:t>
            </a:fld>
            <a:endParaRPr lang="nl-NL"/>
          </a:p>
        </p:txBody>
      </p:sp>
      <p:sp>
        <p:nvSpPr>
          <p:cNvPr id="5" name="Tijdelijke aanduiding voor voettekst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51D1CE-60F4-4DF2-B56F-0C112DEAA656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4" name="Tijdelijke aanduiding voor datum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AC45B1-9EB6-43EE-971A-7913508D0A33}" type="datetimeFigureOut">
              <a:rPr lang="nl-NL"/>
              <a:pPr>
                <a:defRPr/>
              </a:pPr>
              <a:t>3-7-2013</a:t>
            </a:fld>
            <a:endParaRPr lang="nl-NL"/>
          </a:p>
        </p:txBody>
      </p:sp>
      <p:sp>
        <p:nvSpPr>
          <p:cNvPr id="5" name="Tijdelijke aanduiding voor voettekst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851E4B-9FAE-41C2-9D05-5645E91B0521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B3E8C1-392F-4BFB-A5C3-4A28023BB50D}" type="datetimeFigureOut">
              <a:rPr lang="nl-NL"/>
              <a:pPr>
                <a:defRPr/>
              </a:pPr>
              <a:t>3-7-2013</a:t>
            </a:fld>
            <a:endParaRPr lang="nl-NL"/>
          </a:p>
        </p:txBody>
      </p:sp>
      <p:sp>
        <p:nvSpPr>
          <p:cNvPr id="5" name="Tijdelijke aanduiding voor voettekst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B10EAF-38D5-4F44-AB91-006C43ECEE67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5" name="Tijdelijke aanduiding voor datum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3B0661-F961-459F-B8FE-9F525735344B}" type="datetimeFigureOut">
              <a:rPr lang="nl-NL"/>
              <a:pPr>
                <a:defRPr/>
              </a:pPr>
              <a:t>3-7-2013</a:t>
            </a:fld>
            <a:endParaRPr lang="nl-NL"/>
          </a:p>
        </p:txBody>
      </p:sp>
      <p:sp>
        <p:nvSpPr>
          <p:cNvPr id="6" name="Tijdelijke aanduiding voor voettekst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Tijdelijke aanduiding voor dianumm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1DD737-D5F3-46FB-81AC-EE438BE78F90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inhoud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7" name="Tijdelijke aanduiding voor datum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54B7DF-B3C4-4C0E-9A9F-A67FCF1905D3}" type="datetimeFigureOut">
              <a:rPr lang="nl-NL"/>
              <a:pPr>
                <a:defRPr/>
              </a:pPr>
              <a:t>3-7-2013</a:t>
            </a:fld>
            <a:endParaRPr lang="nl-NL"/>
          </a:p>
        </p:txBody>
      </p:sp>
      <p:sp>
        <p:nvSpPr>
          <p:cNvPr id="8" name="Tijdelijke aanduiding voor voettekst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9" name="Tijdelijke aanduiding voor dianumm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3FC065-4C2B-4316-ABB0-A26E702EA6A5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Tijdelijke aanduiding voor datum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88251A-6DB2-4DBA-B3A0-4AEAE8E90F57}" type="datetimeFigureOut">
              <a:rPr lang="nl-NL"/>
              <a:pPr>
                <a:defRPr/>
              </a:pPr>
              <a:t>3-7-2013</a:t>
            </a:fld>
            <a:endParaRPr lang="nl-NL"/>
          </a:p>
        </p:txBody>
      </p:sp>
      <p:sp>
        <p:nvSpPr>
          <p:cNvPr id="4" name="Tijdelijke aanduiding voor voettekst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Tijdelijke aanduiding voor dianumm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FCFD05-32CA-42EE-B640-52C543A583E5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E602C7-05A8-4BCF-B8F5-3C144A6AE575}" type="datetimeFigureOut">
              <a:rPr lang="nl-NL"/>
              <a:pPr>
                <a:defRPr/>
              </a:pPr>
              <a:t>3-7-2013</a:t>
            </a:fld>
            <a:endParaRPr lang="nl-NL"/>
          </a:p>
        </p:txBody>
      </p:sp>
      <p:sp>
        <p:nvSpPr>
          <p:cNvPr id="3" name="Tijdelijke aanduiding voor voettekst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4" name="Tijdelijke aanduiding voor dianumm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52D629-A352-4CF0-AA2F-D002BC75F51D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5" name="Tijdelijke aanduiding voor datum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98FBB6-1937-45EE-BF46-9A96FD118CD2}" type="datetimeFigureOut">
              <a:rPr lang="nl-NL"/>
              <a:pPr>
                <a:defRPr/>
              </a:pPr>
              <a:t>3-7-2013</a:t>
            </a:fld>
            <a:endParaRPr lang="nl-NL"/>
          </a:p>
        </p:txBody>
      </p:sp>
      <p:sp>
        <p:nvSpPr>
          <p:cNvPr id="6" name="Tijdelijke aanduiding voor voettekst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Tijdelijke aanduiding voor dianumm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91F1BA-ABD9-44F5-8F38-4500C518E119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met één afgeknipte en afgeronde hoek 8"/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hthoekige driehoek 11"/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Vrije v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8" name="Vrije v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nl-NL" noProof="0" smtClean="0"/>
              <a:t>Klik op het pictogram als u een afbeelding wilt toevoegen</a:t>
            </a:r>
            <a:endParaRPr lang="en-US" noProof="0" dirty="0"/>
          </a:p>
        </p:txBody>
      </p:sp>
      <p:sp>
        <p:nvSpPr>
          <p:cNvPr id="9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3FE68F-C726-4BFB-A3A9-1F38F7E95972}" type="datetimeFigureOut">
              <a:rPr lang="nl-NL"/>
              <a:pPr>
                <a:defRPr/>
              </a:pPr>
              <a:t>3-7-2013</a:t>
            </a:fld>
            <a:endParaRPr lang="nl-NL"/>
          </a:p>
        </p:txBody>
      </p:sp>
      <p:sp>
        <p:nvSpPr>
          <p:cNvPr id="10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11" name="Tijdelijke aanduiding voor dianumm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F1137D-A220-4EB7-B9BF-1F456069D1BF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Vrije vorm 6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8" name="Vrije vorm 7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028" name="Tijdelijke aanduiding voor titel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nl-NL"/>
              <a:t>Titelstijl van model bewerken</a:t>
            </a:r>
            <a:endParaRPr lang="en-US"/>
          </a:p>
        </p:txBody>
      </p:sp>
      <p:sp>
        <p:nvSpPr>
          <p:cNvPr id="1029" name="Tijdelijke aanduiding voor tekst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10" name="Tijdelijke aanduiding voor datum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tx2">
                    <a:shade val="9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F63FF6E7-4F7C-464C-8A3D-A709DC73E860}" type="datetimeFigureOut">
              <a:rPr lang="nl-NL"/>
              <a:pPr>
                <a:defRPr/>
              </a:pPr>
              <a:t>3-7-2013</a:t>
            </a:fld>
            <a:endParaRPr lang="nl-NL"/>
          </a:p>
        </p:txBody>
      </p:sp>
      <p:sp>
        <p:nvSpPr>
          <p:cNvPr id="22" name="Tijdelijke aanduiding voor voettekst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18" name="Tijdelijke aanduiding voor dianumm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tx2">
                    <a:shade val="9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4997970D-C203-4A18-8D10-DB45B7B2F89F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  <p:grpSp>
        <p:nvGrpSpPr>
          <p:cNvPr id="1033" name="Groep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Vrije v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3" name="Vrije v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  <a:cs typeface="+mn-cs"/>
              </a:endParaRPr>
            </a:p>
          </p:txBody>
        </p:sp>
      </p:grp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20" r:id="rId1"/>
    <p:sldLayoutId id="2147483719" r:id="rId2"/>
    <p:sldLayoutId id="2147483718" r:id="rId3"/>
    <p:sldLayoutId id="2147483717" r:id="rId4"/>
    <p:sldLayoutId id="2147483716" r:id="rId5"/>
    <p:sldLayoutId id="2147483715" r:id="rId6"/>
    <p:sldLayoutId id="2147483714" r:id="rId7"/>
    <p:sldLayoutId id="2147483713" r:id="rId8"/>
    <p:sldLayoutId id="2147483721" r:id="rId9"/>
    <p:sldLayoutId id="2147483712" r:id="rId10"/>
    <p:sldLayoutId id="2147483711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ＭＳ Ｐゴシック" pitchFamily="-72" charset="-128"/>
          <a:cs typeface="ＭＳ Ｐゴシック" pitchFamily="-72" charset="-128"/>
        </a:defRPr>
      </a:lvl1pPr>
      <a:lvl2pPr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-72" charset="0"/>
          <a:ea typeface="ＭＳ Ｐゴシック" pitchFamily="-72" charset="-128"/>
          <a:cs typeface="ＭＳ Ｐゴシック" pitchFamily="-72" charset="-128"/>
        </a:defRPr>
      </a:lvl2pPr>
      <a:lvl3pPr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-72" charset="0"/>
          <a:ea typeface="ＭＳ Ｐゴシック" pitchFamily="-72" charset="-128"/>
          <a:cs typeface="ＭＳ Ｐゴシック" pitchFamily="-72" charset="-128"/>
        </a:defRPr>
      </a:lvl3pPr>
      <a:lvl4pPr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-72" charset="0"/>
          <a:ea typeface="ＭＳ Ｐゴシック" pitchFamily="-72" charset="-128"/>
          <a:cs typeface="ＭＳ Ｐゴシック" pitchFamily="-72" charset="-128"/>
        </a:defRPr>
      </a:lvl4pPr>
      <a:lvl5pPr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-72" charset="0"/>
          <a:ea typeface="ＭＳ Ｐゴシック" pitchFamily="-72" charset="-128"/>
          <a:cs typeface="ＭＳ Ｐゴシック" pitchFamily="-72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-72" charset="0"/>
          <a:ea typeface="ＭＳ Ｐゴシック" pitchFamily="-72" charset="-128"/>
          <a:cs typeface="ＭＳ Ｐゴシック" pitchFamily="-72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-72" charset="0"/>
          <a:ea typeface="ＭＳ Ｐゴシック" pitchFamily="-72" charset="-128"/>
          <a:cs typeface="ＭＳ Ｐゴシック" pitchFamily="-72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-72" charset="0"/>
          <a:ea typeface="ＭＳ Ｐゴシック" pitchFamily="-72" charset="-128"/>
          <a:cs typeface="ＭＳ Ｐゴシック" pitchFamily="-72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-72" charset="0"/>
          <a:ea typeface="ＭＳ Ｐゴシック" pitchFamily="-72" charset="-128"/>
          <a:cs typeface="ＭＳ Ｐゴシック" pitchFamily="-72" charset="-128"/>
        </a:defRPr>
      </a:lvl9pPr>
    </p:titleStyle>
    <p:bodyStyle>
      <a:lvl1pPr marL="273050" indent="-273050" algn="l" rtl="0" fontAlgn="base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itchFamily="-72" charset="2"/>
        <a:buChar char=""/>
        <a:defRPr sz="2600" kern="1200">
          <a:solidFill>
            <a:schemeClr val="tx1"/>
          </a:solidFill>
          <a:latin typeface="+mn-lt"/>
          <a:ea typeface="ＭＳ Ｐゴシック" pitchFamily="-72" charset="-128"/>
          <a:cs typeface="ＭＳ Ｐゴシック" pitchFamily="-72" charset="-128"/>
        </a:defRPr>
      </a:lvl1pPr>
      <a:lvl2pPr marL="639763" indent="-246063" algn="l" rtl="0" fontAlgn="base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-72" charset="2"/>
        <a:buChar char=""/>
        <a:defRPr sz="2400" kern="1200">
          <a:solidFill>
            <a:schemeClr val="tx1"/>
          </a:solidFill>
          <a:latin typeface="+mn-lt"/>
          <a:ea typeface="ＭＳ Ｐゴシック" pitchFamily="-72" charset="-128"/>
          <a:cs typeface="+mn-cs"/>
        </a:defRPr>
      </a:lvl2pPr>
      <a:lvl3pPr marL="914400" indent="-246063" algn="l" rtl="0" fontAlgn="base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-72" charset="2"/>
        <a:buChar char=""/>
        <a:defRPr sz="2100" kern="1200">
          <a:solidFill>
            <a:schemeClr val="tx1"/>
          </a:solidFill>
          <a:latin typeface="+mn-lt"/>
          <a:ea typeface="ＭＳ Ｐゴシック" pitchFamily="-72" charset="-128"/>
          <a:cs typeface="+mn-cs"/>
        </a:defRPr>
      </a:lvl3pPr>
      <a:lvl4pPr marL="1187450" indent="-209550" algn="l" rtl="0" fontAlgn="base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itchFamily="-72" charset="2"/>
        <a:buChar char=""/>
        <a:defRPr sz="2000" kern="1200">
          <a:solidFill>
            <a:schemeClr val="tx1"/>
          </a:solidFill>
          <a:latin typeface="+mn-lt"/>
          <a:ea typeface="ＭＳ Ｐゴシック" pitchFamily="-72" charset="-128"/>
          <a:cs typeface="+mn-cs"/>
        </a:defRPr>
      </a:lvl4pPr>
      <a:lvl5pPr marL="1462088" indent="-209550" algn="l" rtl="0" fontAlgn="base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-72" charset="2"/>
        <a:buChar char=""/>
        <a:defRPr sz="2000" kern="1200">
          <a:solidFill>
            <a:schemeClr val="tx1"/>
          </a:solidFill>
          <a:latin typeface="+mn-lt"/>
          <a:ea typeface="ＭＳ Ｐゴシック" pitchFamily="-72" charset="-128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.png"/><Relationship Id="rId5" Type="http://schemas.openxmlformats.org/officeDocument/2006/relationships/image" Target="../media/image2.gif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3.WAV"/><Relationship Id="rId7" Type="http://schemas.openxmlformats.org/officeDocument/2006/relationships/image" Target="../media/image2.gif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notesSlide" Target="../notesSlides/notesSlide10.xml"/><Relationship Id="rId11" Type="http://schemas.openxmlformats.org/officeDocument/2006/relationships/image" Target="../media/image23.jpe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2.png"/><Relationship Id="rId4" Type="http://schemas.openxmlformats.org/officeDocument/2006/relationships/audio" Target="../media/media3.WAV"/><Relationship Id="rId9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3.WAV"/><Relationship Id="rId7" Type="http://schemas.openxmlformats.org/officeDocument/2006/relationships/image" Target="../media/image2.gif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notesSlide" Target="../notesSlides/notesSlide11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4.png"/><Relationship Id="rId4" Type="http://schemas.openxmlformats.org/officeDocument/2006/relationships/audio" Target="../media/media3.WAV"/><Relationship Id="rId9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3.WAV"/><Relationship Id="rId7" Type="http://schemas.openxmlformats.org/officeDocument/2006/relationships/image" Target="../media/image2.gif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notesSlide" Target="../notesSlides/notesSlide12.xml"/><Relationship Id="rId11" Type="http://schemas.openxmlformats.org/officeDocument/2006/relationships/image" Target="../media/image26.jpe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5.png"/><Relationship Id="rId4" Type="http://schemas.openxmlformats.org/officeDocument/2006/relationships/audio" Target="../media/media3.WAV"/><Relationship Id="rId9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3.WAV"/><Relationship Id="rId7" Type="http://schemas.openxmlformats.org/officeDocument/2006/relationships/image" Target="../media/image2.gif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notesSlide" Target="../notesSlides/notesSlide13.xml"/><Relationship Id="rId11" Type="http://schemas.openxmlformats.org/officeDocument/2006/relationships/image" Target="../media/image28.jpe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7.png"/><Relationship Id="rId4" Type="http://schemas.openxmlformats.org/officeDocument/2006/relationships/audio" Target="../media/media3.WAV"/><Relationship Id="rId9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3.WAV"/><Relationship Id="rId7" Type="http://schemas.openxmlformats.org/officeDocument/2006/relationships/image" Target="../media/image2.gif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notesSlide" Target="../notesSlides/notesSlide14.xml"/><Relationship Id="rId11" Type="http://schemas.openxmlformats.org/officeDocument/2006/relationships/image" Target="../media/image30.jpe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9.jpeg"/><Relationship Id="rId4" Type="http://schemas.openxmlformats.org/officeDocument/2006/relationships/audio" Target="../media/media3.WAV"/><Relationship Id="rId9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3.WAV"/><Relationship Id="rId7" Type="http://schemas.openxmlformats.org/officeDocument/2006/relationships/image" Target="../media/image2.gif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notesSlide" Target="../notesSlides/notesSlide15.xml"/><Relationship Id="rId11" Type="http://schemas.openxmlformats.org/officeDocument/2006/relationships/image" Target="../media/image32.jpe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31.jpeg"/><Relationship Id="rId4" Type="http://schemas.openxmlformats.org/officeDocument/2006/relationships/audio" Target="../media/media3.WAV"/><Relationship Id="rId9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3.WAV"/><Relationship Id="rId7" Type="http://schemas.openxmlformats.org/officeDocument/2006/relationships/image" Target="../media/image2.gif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notesSlide" Target="../notesSlides/notesSlide1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33.png"/><Relationship Id="rId4" Type="http://schemas.openxmlformats.org/officeDocument/2006/relationships/audio" Target="../media/media3.WAV"/><Relationship Id="rId9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3.WAV"/><Relationship Id="rId7" Type="http://schemas.openxmlformats.org/officeDocument/2006/relationships/image" Target="../media/image2.gif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notesSlide" Target="../notesSlides/notesSlide17.xml"/><Relationship Id="rId5" Type="http://schemas.openxmlformats.org/officeDocument/2006/relationships/slideLayout" Target="../slideLayouts/slideLayout5.xml"/><Relationship Id="rId10" Type="http://schemas.openxmlformats.org/officeDocument/2006/relationships/chart" Target="../charts/chart1.xml"/><Relationship Id="rId4" Type="http://schemas.openxmlformats.org/officeDocument/2006/relationships/audio" Target="../media/media3.WAV"/><Relationship Id="rId9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3.WAV"/><Relationship Id="rId7" Type="http://schemas.openxmlformats.org/officeDocument/2006/relationships/image" Target="../media/image2.gif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notesSlide" Target="../notesSlides/notesSlide18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34.png"/><Relationship Id="rId4" Type="http://schemas.openxmlformats.org/officeDocument/2006/relationships/audio" Target="../media/media3.WAV"/><Relationship Id="rId9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3.WAV"/><Relationship Id="rId7" Type="http://schemas.openxmlformats.org/officeDocument/2006/relationships/image" Target="../media/image2.gif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notesSlide" Target="../notesSlides/notesSlide19.xml"/><Relationship Id="rId11" Type="http://schemas.openxmlformats.org/officeDocument/2006/relationships/image" Target="../media/image36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35.png"/><Relationship Id="rId4" Type="http://schemas.openxmlformats.org/officeDocument/2006/relationships/audio" Target="../media/media3.WAV"/><Relationship Id="rId9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3.WAV"/><Relationship Id="rId7" Type="http://schemas.openxmlformats.org/officeDocument/2006/relationships/image" Target="../media/image2.gif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6.jpe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5.jpeg"/><Relationship Id="rId4" Type="http://schemas.openxmlformats.org/officeDocument/2006/relationships/audio" Target="../media/media3.WAV"/><Relationship Id="rId9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3.WAV"/><Relationship Id="rId7" Type="http://schemas.openxmlformats.org/officeDocument/2006/relationships/image" Target="../media/image2.gif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notesSlide" Target="../notesSlides/notesSlide20.xml"/><Relationship Id="rId5" Type="http://schemas.openxmlformats.org/officeDocument/2006/relationships/slideLayout" Target="../slideLayouts/slideLayout5.xml"/><Relationship Id="rId4" Type="http://schemas.openxmlformats.org/officeDocument/2006/relationships/audio" Target="../media/media3.WAV"/><Relationship Id="rId9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3.WAV"/><Relationship Id="rId7" Type="http://schemas.openxmlformats.org/officeDocument/2006/relationships/image" Target="../media/image2.gif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notesSlide" Target="../notesSlides/notesSlide21.xml"/><Relationship Id="rId5" Type="http://schemas.openxmlformats.org/officeDocument/2006/relationships/slideLayout" Target="../slideLayouts/slideLayout5.xml"/><Relationship Id="rId4" Type="http://schemas.openxmlformats.org/officeDocument/2006/relationships/audio" Target="../media/media3.WAV"/><Relationship Id="rId9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3.WAV"/><Relationship Id="rId7" Type="http://schemas.openxmlformats.org/officeDocument/2006/relationships/image" Target="../media/image2.gif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notesSlide" Target="../notesSlides/notesSlide22.xml"/><Relationship Id="rId5" Type="http://schemas.openxmlformats.org/officeDocument/2006/relationships/slideLayout" Target="../slideLayouts/slideLayout5.xml"/><Relationship Id="rId4" Type="http://schemas.openxmlformats.org/officeDocument/2006/relationships/audio" Target="../media/media3.WAV"/><Relationship Id="rId9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3.WAV"/><Relationship Id="rId7" Type="http://schemas.openxmlformats.org/officeDocument/2006/relationships/image" Target="../media/image2.gif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notesSlide" Target="../notesSlides/notesSlide23.xml"/><Relationship Id="rId5" Type="http://schemas.openxmlformats.org/officeDocument/2006/relationships/slideLayout" Target="../slideLayouts/slideLayout5.xml"/><Relationship Id="rId4" Type="http://schemas.openxmlformats.org/officeDocument/2006/relationships/audio" Target="../media/media3.WAV"/><Relationship Id="rId9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3.WAV"/><Relationship Id="rId7" Type="http://schemas.openxmlformats.org/officeDocument/2006/relationships/image" Target="../media/image2.gif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notesSlide" Target="../notesSlides/notesSlide25.xml"/><Relationship Id="rId5" Type="http://schemas.openxmlformats.org/officeDocument/2006/relationships/slideLayout" Target="../slideLayouts/slideLayout5.xml"/><Relationship Id="rId4" Type="http://schemas.openxmlformats.org/officeDocument/2006/relationships/audio" Target="../media/media3.WAV"/><Relationship Id="rId9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gif"/><Relationship Id="rId3" Type="http://schemas.microsoft.com/office/2007/relationships/media" Target="../media/media5.WAV"/><Relationship Id="rId7" Type="http://schemas.openxmlformats.org/officeDocument/2006/relationships/image" Target="../media/image40.gif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notesSlide" Target="../notesSlides/notesSlide26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.png"/><Relationship Id="rId4" Type="http://schemas.openxmlformats.org/officeDocument/2006/relationships/audio" Target="../media/media5.WAV"/><Relationship Id="rId9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3.WAV"/><Relationship Id="rId7" Type="http://schemas.openxmlformats.org/officeDocument/2006/relationships/image" Target="../media/image2.gif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8.jpe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7.jpeg"/><Relationship Id="rId4" Type="http://schemas.openxmlformats.org/officeDocument/2006/relationships/audio" Target="../media/media3.WAV"/><Relationship Id="rId9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3.WAV"/><Relationship Id="rId7" Type="http://schemas.openxmlformats.org/officeDocument/2006/relationships/image" Target="../media/image2.gif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10.jpe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9.jpeg"/><Relationship Id="rId4" Type="http://schemas.openxmlformats.org/officeDocument/2006/relationships/audio" Target="../media/media3.WAV"/><Relationship Id="rId9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3.WAV"/><Relationship Id="rId7" Type="http://schemas.openxmlformats.org/officeDocument/2006/relationships/image" Target="../media/image2.gif"/><Relationship Id="rId12" Type="http://schemas.openxmlformats.org/officeDocument/2006/relationships/image" Target="../media/image13.jpe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notesSlide" Target="../notesSlides/notesSlide5.xml"/><Relationship Id="rId11" Type="http://schemas.openxmlformats.org/officeDocument/2006/relationships/image" Target="../media/image12.jpe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1.jpeg"/><Relationship Id="rId4" Type="http://schemas.openxmlformats.org/officeDocument/2006/relationships/audio" Target="../media/media3.WAV"/><Relationship Id="rId9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5.jpeg"/><Relationship Id="rId3" Type="http://schemas.microsoft.com/office/2007/relationships/media" Target="../media/media3.WAV"/><Relationship Id="rId7" Type="http://schemas.openxmlformats.org/officeDocument/2006/relationships/image" Target="../media/image2.gif"/><Relationship Id="rId12" Type="http://schemas.openxmlformats.org/officeDocument/2006/relationships/image" Target="../media/image14.jpe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notesSlide" Target="../notesSlides/notesSlide6.xml"/><Relationship Id="rId11" Type="http://schemas.openxmlformats.org/officeDocument/2006/relationships/image" Target="../media/image13.jpe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1.jpeg"/><Relationship Id="rId4" Type="http://schemas.openxmlformats.org/officeDocument/2006/relationships/audio" Target="../media/media3.WAV"/><Relationship Id="rId9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3.WAV"/><Relationship Id="rId7" Type="http://schemas.openxmlformats.org/officeDocument/2006/relationships/image" Target="../media/image2.gif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notesSlide" Target="../notesSlides/notesSlide7.xml"/><Relationship Id="rId11" Type="http://schemas.openxmlformats.org/officeDocument/2006/relationships/image" Target="../media/image17.jpe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6.jpeg"/><Relationship Id="rId4" Type="http://schemas.openxmlformats.org/officeDocument/2006/relationships/audio" Target="../media/media3.WAV"/><Relationship Id="rId9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3.WAV"/><Relationship Id="rId7" Type="http://schemas.openxmlformats.org/officeDocument/2006/relationships/image" Target="../media/image2.gif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notesSlide" Target="../notesSlides/notesSlide8.xml"/><Relationship Id="rId11" Type="http://schemas.openxmlformats.org/officeDocument/2006/relationships/image" Target="../media/image19.jpe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8.png"/><Relationship Id="rId4" Type="http://schemas.openxmlformats.org/officeDocument/2006/relationships/audio" Target="../media/media3.WAV"/><Relationship Id="rId9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3.WAV"/><Relationship Id="rId7" Type="http://schemas.openxmlformats.org/officeDocument/2006/relationships/image" Target="../media/image2.gif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notesSlide" Target="../notesSlides/notesSlide9.xml"/><Relationship Id="rId11" Type="http://schemas.openxmlformats.org/officeDocument/2006/relationships/image" Target="../media/image21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0.png"/><Relationship Id="rId4" Type="http://schemas.openxmlformats.org/officeDocument/2006/relationships/audio" Target="../media/media3.WAV"/><Relationship Id="rId9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49796" y="906289"/>
            <a:ext cx="7340352" cy="794519"/>
          </a:xfrm>
        </p:spPr>
        <p:txBody>
          <a:bodyPr>
            <a:noAutofit/>
          </a:bodyPr>
          <a:lstStyle/>
          <a:p>
            <a:pPr algn="l" fontAlgn="auto">
              <a:spcAft>
                <a:spcPts val="0"/>
              </a:spcAft>
              <a:defRPr/>
            </a:pPr>
            <a:r>
              <a:rPr lang="nl-NL" sz="40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Bomen in rivieren</a:t>
            </a:r>
            <a:endParaRPr lang="nl-NL" sz="4000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7" name="Rechte verbindingslijn 6"/>
          <p:cNvCxnSpPr/>
          <p:nvPr/>
        </p:nvCxnSpPr>
        <p:spPr>
          <a:xfrm flipH="1">
            <a:off x="179388" y="1700213"/>
            <a:ext cx="8280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>
            <a:lum bright="-40000"/>
          </a:blip>
          <a:srcRect/>
          <a:stretch>
            <a:fillRect/>
          </a:stretch>
        </p:blipFill>
        <p:spPr bwMode="auto">
          <a:xfrm>
            <a:off x="8246876" y="0"/>
            <a:ext cx="897124" cy="582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bliqueTopRight"/>
            <a:lightRig rig="threePt" dir="t"/>
          </a:scene3d>
        </p:spPr>
      </p:pic>
      <p:sp>
        <p:nvSpPr>
          <p:cNvPr id="14340" name="Ondertitel 5"/>
          <p:cNvSpPr>
            <a:spLocks noGrp="1"/>
          </p:cNvSpPr>
          <p:nvPr>
            <p:ph type="subTitle" idx="1"/>
          </p:nvPr>
        </p:nvSpPr>
        <p:spPr>
          <a:xfrm>
            <a:off x="609600" y="2362200"/>
            <a:ext cx="7854950" cy="1768475"/>
          </a:xfrm>
        </p:spPr>
        <p:txBody>
          <a:bodyPr/>
          <a:lstStyle/>
          <a:p>
            <a:pPr marR="0" algn="l"/>
            <a:r>
              <a:rPr lang="nl-NL" dirty="0" smtClean="0">
                <a:solidFill>
                  <a:srgbClr val="FFFF00"/>
                </a:solidFill>
              </a:rPr>
              <a:t>Presentatie: Alexander Klink mmv Wendy </a:t>
            </a:r>
            <a:r>
              <a:rPr lang="nl-NL" dirty="0" err="1" smtClean="0">
                <a:solidFill>
                  <a:srgbClr val="FFFF00"/>
                </a:solidFill>
              </a:rPr>
              <a:t>Liefveld</a:t>
            </a:r>
            <a:r>
              <a:rPr lang="nl-NL" dirty="0" smtClean="0">
                <a:solidFill>
                  <a:srgbClr val="FFFF00"/>
                </a:solidFill>
              </a:rPr>
              <a:t> </a:t>
            </a:r>
          </a:p>
          <a:p>
            <a:pPr marR="0" algn="l"/>
            <a:r>
              <a:rPr lang="nl-NL" dirty="0" smtClean="0">
                <a:solidFill>
                  <a:srgbClr val="FFFF00"/>
                </a:solidFill>
              </a:rPr>
              <a:t>Bijeenkomst: DT rivierenlandschap OBN</a:t>
            </a:r>
          </a:p>
          <a:p>
            <a:pPr marR="0" algn="l"/>
            <a:r>
              <a:rPr lang="nl-NL" dirty="0" smtClean="0">
                <a:solidFill>
                  <a:srgbClr val="FFFF00"/>
                </a:solidFill>
              </a:rPr>
              <a:t>Datum: 2 juli 2013</a:t>
            </a:r>
          </a:p>
          <a:p>
            <a:pPr marR="0" algn="l"/>
            <a:endParaRPr lang="nl-NL" dirty="0" smtClean="0"/>
          </a:p>
          <a:p>
            <a:pPr marR="0" algn="l"/>
            <a:endParaRPr lang="nl-NL" dirty="0" smtClean="0"/>
          </a:p>
        </p:txBody>
      </p:sp>
      <p:sp>
        <p:nvSpPr>
          <p:cNvPr id="14341" name="Tekstvak 8"/>
          <p:cNvSpPr txBox="1">
            <a:spLocks noChangeArrowheads="1"/>
          </p:cNvSpPr>
          <p:nvPr/>
        </p:nvSpPr>
        <p:spPr bwMode="auto">
          <a:xfrm>
            <a:off x="684213" y="6092825"/>
            <a:ext cx="74168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nl-NL">
                <a:latin typeface="Constantia" pitchFamily="-72" charset="0"/>
              </a:rPr>
              <a:t>© Hydrobiologisch Adviesburo Klink</a:t>
            </a:r>
          </a:p>
          <a:p>
            <a:endParaRPr lang="nl-NL">
              <a:latin typeface="Constantia" pitchFamily="-72" charset="0"/>
            </a:endParaRPr>
          </a:p>
        </p:txBody>
      </p:sp>
      <p:pic>
        <p:nvPicPr>
          <p:cNvPr id="15" name="~PP3180.WAV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8674100" y="63881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2491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7" cstate="print">
            <a:lum bright="-40000"/>
          </a:blip>
          <a:srcRect/>
          <a:stretch>
            <a:fillRect/>
          </a:stretch>
        </p:blipFill>
        <p:spPr bwMode="auto">
          <a:xfrm>
            <a:off x="8246876" y="0"/>
            <a:ext cx="897124" cy="582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bliqueTopRight"/>
            <a:lightRig rig="threePt" dir="t"/>
          </a:scene3d>
        </p:spPr>
      </p:pic>
      <p:pic>
        <p:nvPicPr>
          <p:cNvPr id="13" name="Opgenomen geluid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/>
          <a:stretch>
            <a:fillRect/>
          </a:stretch>
        </p:blipFill>
        <p:spPr bwMode="auto">
          <a:xfrm>
            <a:off x="306388" y="26035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~PP718.WAV">
            <a:hlinkClick r:id="" action="ppaction://media"/>
          </p:cNvPr>
          <p:cNvPicPr>
            <a:picLocks noRot="1"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rcRect/>
          <a:stretch>
            <a:fillRect/>
          </a:stretch>
        </p:blipFill>
        <p:spPr bwMode="auto">
          <a:xfrm>
            <a:off x="8674100" y="63881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itel 1"/>
          <p:cNvSpPr txBox="1">
            <a:spLocks/>
          </p:cNvSpPr>
          <p:nvPr/>
        </p:nvSpPr>
        <p:spPr>
          <a:xfrm>
            <a:off x="649288" y="906463"/>
            <a:ext cx="7340600" cy="793750"/>
          </a:xfrm>
          <a:prstGeom prst="rect">
            <a:avLst/>
          </a:prstGeom>
        </p:spPr>
        <p:txBody>
          <a:bodyPr lIns="0" rIns="0" bIns="0" anchor="b"/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nl-NL" sz="4000" b="1" dirty="0" smtClean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Boom, substraat voor filteraars</a:t>
            </a:r>
            <a:endParaRPr lang="nl-NL" sz="4000" b="1" dirty="0">
              <a:solidFill>
                <a:schemeClr val="bg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sz="quarter" idx="2"/>
          </p:nvPr>
        </p:nvSpPr>
        <p:spPr>
          <a:xfrm>
            <a:off x="457200" y="2420938"/>
            <a:ext cx="7643813" cy="3940175"/>
          </a:xfrm>
        </p:spPr>
        <p:txBody>
          <a:bodyPr>
            <a:normAutofit/>
          </a:bodyPr>
          <a:lstStyle/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nl-NL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n-ea"/>
                <a:cs typeface="+mn-cs"/>
              </a:rPr>
              <a:t>Overijsselse Vecht </a:t>
            </a:r>
            <a:r>
              <a:rPr lang="nl-NL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n-ea"/>
                <a:cs typeface="+mn-cs"/>
              </a:rPr>
              <a:t>boom in schaduw met filteraars</a:t>
            </a:r>
            <a:endParaRPr lang="nl-NL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n-ea"/>
              <a:cs typeface="+mn-cs"/>
            </a:endParaRPr>
          </a:p>
        </p:txBody>
      </p:sp>
      <p:pic>
        <p:nvPicPr>
          <p:cNvPr id="32775" name="Picture 3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11188" y="3090863"/>
            <a:ext cx="4160837" cy="312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Afbeelding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4187" y="3090863"/>
            <a:ext cx="4163483" cy="3122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497689"/>
      </p:ext>
    </p:extLst>
  </p:cSld>
  <p:clrMapOvr>
    <a:masterClrMapping/>
  </p:clrMapOvr>
  <p:transition advTm="1387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972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 isNarration="1">
              <p:cMediaNode showWhenStopped="0">
                <p:cTn id="1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7" cstate="print">
            <a:lum bright="-40000"/>
          </a:blip>
          <a:srcRect/>
          <a:stretch>
            <a:fillRect/>
          </a:stretch>
        </p:blipFill>
        <p:spPr bwMode="auto">
          <a:xfrm>
            <a:off x="8246876" y="0"/>
            <a:ext cx="897124" cy="582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bliqueTopRight"/>
            <a:lightRig rig="threePt" dir="t"/>
          </a:scene3d>
        </p:spPr>
      </p:pic>
      <p:pic>
        <p:nvPicPr>
          <p:cNvPr id="13" name="Opgenomen geluid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/>
          <a:stretch>
            <a:fillRect/>
          </a:stretch>
        </p:blipFill>
        <p:spPr bwMode="auto">
          <a:xfrm>
            <a:off x="306388" y="26035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~PP718.WAV">
            <a:hlinkClick r:id="" action="ppaction://media"/>
          </p:cNvPr>
          <p:cNvPicPr>
            <a:picLocks noRot="1"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rcRect/>
          <a:stretch>
            <a:fillRect/>
          </a:stretch>
        </p:blipFill>
        <p:spPr bwMode="auto">
          <a:xfrm>
            <a:off x="8674100" y="63881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itel 1"/>
          <p:cNvSpPr txBox="1">
            <a:spLocks/>
          </p:cNvSpPr>
          <p:nvPr/>
        </p:nvSpPr>
        <p:spPr>
          <a:xfrm>
            <a:off x="649288" y="906463"/>
            <a:ext cx="7340600" cy="793750"/>
          </a:xfrm>
          <a:prstGeom prst="rect">
            <a:avLst/>
          </a:prstGeom>
        </p:spPr>
        <p:txBody>
          <a:bodyPr lIns="0" rIns="0" bIns="0" anchor="b"/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nl-NL" sz="4000" b="1" dirty="0" smtClean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Zwevende algen, voedsel voor </a:t>
            </a:r>
            <a:r>
              <a:rPr lang="nl-NL" sz="4000" b="1" dirty="0" smtClean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filteraars</a:t>
            </a:r>
            <a:endParaRPr lang="nl-NL" sz="4000" b="1" dirty="0">
              <a:solidFill>
                <a:schemeClr val="bg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2774" name="Picture 2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475656" y="1785378"/>
            <a:ext cx="5769396" cy="4626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1387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972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 isNarration="1">
              <p:cMediaNode showWhenStopped="0">
                <p:cTn id="1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7" cstate="print">
            <a:lum bright="-40000"/>
          </a:blip>
          <a:srcRect/>
          <a:stretch>
            <a:fillRect/>
          </a:stretch>
        </p:blipFill>
        <p:spPr bwMode="auto">
          <a:xfrm>
            <a:off x="8246876" y="0"/>
            <a:ext cx="897124" cy="582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bliqueTopRight"/>
            <a:lightRig rig="threePt" dir="t"/>
          </a:scene3d>
        </p:spPr>
      </p:pic>
      <p:pic>
        <p:nvPicPr>
          <p:cNvPr id="13" name="Opgenomen geluid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/>
          <a:stretch>
            <a:fillRect/>
          </a:stretch>
        </p:blipFill>
        <p:spPr bwMode="auto">
          <a:xfrm>
            <a:off x="306388" y="26035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~PP718.WAV">
            <a:hlinkClick r:id="" action="ppaction://media"/>
          </p:cNvPr>
          <p:cNvPicPr>
            <a:picLocks noRot="1"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rcRect/>
          <a:stretch>
            <a:fillRect/>
          </a:stretch>
        </p:blipFill>
        <p:spPr bwMode="auto">
          <a:xfrm>
            <a:off x="8674100" y="63881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itel 1"/>
          <p:cNvSpPr txBox="1">
            <a:spLocks/>
          </p:cNvSpPr>
          <p:nvPr/>
        </p:nvSpPr>
        <p:spPr>
          <a:xfrm>
            <a:off x="649288" y="906463"/>
            <a:ext cx="7340600" cy="793750"/>
          </a:xfrm>
          <a:prstGeom prst="rect">
            <a:avLst/>
          </a:prstGeom>
        </p:spPr>
        <p:txBody>
          <a:bodyPr lIns="0" rIns="0" bIns="0" anchor="b"/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nl-NL" sz="4000" b="1" dirty="0" smtClean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 </a:t>
            </a:r>
            <a:r>
              <a:rPr lang="nl-NL" sz="4000" b="1" dirty="0" smtClean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boom in de zon met aangroei</a:t>
            </a:r>
            <a:endParaRPr lang="nl-NL" sz="4000" b="1" dirty="0">
              <a:solidFill>
                <a:schemeClr val="bg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sz="quarter" idx="2"/>
          </p:nvPr>
        </p:nvSpPr>
        <p:spPr>
          <a:xfrm>
            <a:off x="457200" y="2276475"/>
            <a:ext cx="7643813" cy="4084638"/>
          </a:xfrm>
        </p:spPr>
        <p:txBody>
          <a:bodyPr>
            <a:normAutofit/>
          </a:bodyPr>
          <a:lstStyle/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nl-NL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n-ea"/>
                <a:cs typeface="+mn-cs"/>
              </a:rPr>
              <a:t>Overijsselse Vecht: stam van eik met draadalgen en </a:t>
            </a:r>
            <a:r>
              <a:rPr lang="nl-NL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n-ea"/>
                <a:cs typeface="+mn-cs"/>
              </a:rPr>
              <a:t>aangroei </a:t>
            </a:r>
            <a:r>
              <a:rPr lang="nl-NL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n-ea"/>
                <a:cs typeface="+mn-cs"/>
              </a:rPr>
              <a:t>op de draadalgen</a:t>
            </a:r>
            <a:endParaRPr lang="nl-NL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n-ea"/>
              <a:cs typeface="+mn-cs"/>
            </a:endParaRPr>
          </a:p>
        </p:txBody>
      </p:sp>
      <p:pic>
        <p:nvPicPr>
          <p:cNvPr id="34822" name="Picture 3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58788" y="3090863"/>
            <a:ext cx="4273550" cy="316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3" name="Afbeelding 1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810125" y="3090863"/>
            <a:ext cx="4270375" cy="316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1387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972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 isNarration="1">
              <p:cMediaNode showWhenStopped="0">
                <p:cTn id="1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7" cstate="print">
            <a:lum bright="-40000"/>
          </a:blip>
          <a:srcRect/>
          <a:stretch>
            <a:fillRect/>
          </a:stretch>
        </p:blipFill>
        <p:spPr bwMode="auto">
          <a:xfrm>
            <a:off x="8246876" y="0"/>
            <a:ext cx="897124" cy="582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bliqueTopRight"/>
            <a:lightRig rig="threePt" dir="t"/>
          </a:scene3d>
        </p:spPr>
      </p:pic>
      <p:pic>
        <p:nvPicPr>
          <p:cNvPr id="13" name="Opgenomen geluid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/>
          <a:stretch>
            <a:fillRect/>
          </a:stretch>
        </p:blipFill>
        <p:spPr bwMode="auto">
          <a:xfrm>
            <a:off x="306388" y="26035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~PP718.WAV">
            <a:hlinkClick r:id="" action="ppaction://media"/>
          </p:cNvPr>
          <p:cNvPicPr>
            <a:picLocks noRot="1"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rcRect/>
          <a:stretch>
            <a:fillRect/>
          </a:stretch>
        </p:blipFill>
        <p:spPr bwMode="auto">
          <a:xfrm>
            <a:off x="8674100" y="63881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itel 1"/>
          <p:cNvSpPr txBox="1">
            <a:spLocks/>
          </p:cNvSpPr>
          <p:nvPr/>
        </p:nvSpPr>
        <p:spPr>
          <a:xfrm>
            <a:off x="649288" y="906463"/>
            <a:ext cx="7340600" cy="793750"/>
          </a:xfrm>
          <a:prstGeom prst="rect">
            <a:avLst/>
          </a:prstGeom>
        </p:spPr>
        <p:txBody>
          <a:bodyPr lIns="0" rIns="0" bIns="0" anchor="b"/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nl-NL" sz="4000" b="1" dirty="0" smtClean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 boom en zijn </a:t>
            </a:r>
            <a:r>
              <a:rPr lang="nl-NL" sz="4000" b="1" dirty="0" smtClean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aangroei</a:t>
            </a:r>
            <a:endParaRPr lang="nl-NL" sz="4000" b="1" dirty="0">
              <a:solidFill>
                <a:schemeClr val="bg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sz="quarter" idx="2"/>
          </p:nvPr>
        </p:nvSpPr>
        <p:spPr>
          <a:xfrm>
            <a:off x="457200" y="2420938"/>
            <a:ext cx="7643813" cy="3940175"/>
          </a:xfrm>
        </p:spPr>
        <p:txBody>
          <a:bodyPr>
            <a:normAutofit/>
          </a:bodyPr>
          <a:lstStyle/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nl-NL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n-ea"/>
                <a:cs typeface="+mn-cs"/>
              </a:rPr>
              <a:t>Geprepareerde kiezelalgen in </a:t>
            </a:r>
            <a:r>
              <a:rPr lang="nl-NL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n-ea"/>
                <a:cs typeface="+mn-cs"/>
              </a:rPr>
              <a:t>de aangroei</a:t>
            </a:r>
            <a:endParaRPr lang="nl-NL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n-ea"/>
              <a:cs typeface="+mn-cs"/>
            </a:endParaRPr>
          </a:p>
        </p:txBody>
      </p:sp>
      <p:pic>
        <p:nvPicPr>
          <p:cNvPr id="36870" name="Picture 2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35000" y="3090863"/>
            <a:ext cx="3968750" cy="313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1" name="Afbeelding 3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759325" y="3090863"/>
            <a:ext cx="4219575" cy="313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1387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972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 isNarration="1">
              <p:cMediaNode showWhenStopped="0">
                <p:cTn id="1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7" cstate="print">
            <a:lum bright="-40000"/>
          </a:blip>
          <a:srcRect/>
          <a:stretch>
            <a:fillRect/>
          </a:stretch>
        </p:blipFill>
        <p:spPr bwMode="auto">
          <a:xfrm>
            <a:off x="8246876" y="0"/>
            <a:ext cx="897124" cy="582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bliqueTopRight"/>
            <a:lightRig rig="threePt" dir="t"/>
          </a:scene3d>
        </p:spPr>
      </p:pic>
      <p:pic>
        <p:nvPicPr>
          <p:cNvPr id="13" name="Opgenomen geluid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/>
          <a:stretch>
            <a:fillRect/>
          </a:stretch>
        </p:blipFill>
        <p:spPr bwMode="auto">
          <a:xfrm>
            <a:off x="306388" y="26035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~PP718.WAV">
            <a:hlinkClick r:id="" action="ppaction://media"/>
          </p:cNvPr>
          <p:cNvPicPr>
            <a:picLocks noRot="1"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rcRect/>
          <a:stretch>
            <a:fillRect/>
          </a:stretch>
        </p:blipFill>
        <p:spPr bwMode="auto">
          <a:xfrm>
            <a:off x="8674100" y="63881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itel 1"/>
          <p:cNvSpPr txBox="1">
            <a:spLocks/>
          </p:cNvSpPr>
          <p:nvPr/>
        </p:nvSpPr>
        <p:spPr>
          <a:xfrm>
            <a:off x="649288" y="906463"/>
            <a:ext cx="7340600" cy="793750"/>
          </a:xfrm>
          <a:prstGeom prst="rect">
            <a:avLst/>
          </a:prstGeom>
        </p:spPr>
        <p:txBody>
          <a:bodyPr lIns="0" rIns="0" bIns="0" anchor="b"/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nl-NL" sz="4000" b="1" dirty="0" smtClean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 grazer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quarter" idx="2"/>
          </p:nvPr>
        </p:nvSpPr>
        <p:spPr>
          <a:xfrm>
            <a:off x="457200" y="2420938"/>
            <a:ext cx="7643813" cy="3940175"/>
          </a:xfrm>
        </p:spPr>
        <p:txBody>
          <a:bodyPr>
            <a:normAutofit/>
          </a:bodyPr>
          <a:lstStyle/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nl-NL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n-ea"/>
                <a:cs typeface="+mn-cs"/>
              </a:rPr>
              <a:t>De grazende muggenlarve en zijn pop</a:t>
            </a:r>
            <a:endParaRPr lang="nl-NL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n-ea"/>
              <a:cs typeface="+mn-cs"/>
            </a:endParaRPr>
          </a:p>
        </p:txBody>
      </p:sp>
      <p:pic>
        <p:nvPicPr>
          <p:cNvPr id="38918" name="Afbeelding 3"/>
          <p:cNvPicPr>
            <a:picLocks noChangeAspect="1"/>
          </p:cNvPicPr>
          <p:nvPr/>
        </p:nvPicPr>
        <p:blipFill>
          <a:blip r:embed="rId10"/>
          <a:srcRect l="4326" t="4382" r="4326" b="4382"/>
          <a:stretch>
            <a:fillRect/>
          </a:stretch>
        </p:blipFill>
        <p:spPr bwMode="auto">
          <a:xfrm>
            <a:off x="306388" y="3081338"/>
            <a:ext cx="4194175" cy="310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9" name="Afbeelding 4"/>
          <p:cNvPicPr>
            <a:picLocks noChangeAspect="1"/>
          </p:cNvPicPr>
          <p:nvPr/>
        </p:nvPicPr>
        <p:blipFill>
          <a:blip r:embed="rId11"/>
          <a:srcRect l="17604" t="14357"/>
          <a:stretch>
            <a:fillRect/>
          </a:stretch>
        </p:blipFill>
        <p:spPr bwMode="auto">
          <a:xfrm>
            <a:off x="4716463" y="3081338"/>
            <a:ext cx="4029075" cy="310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1387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972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 isNarration="1">
              <p:cMediaNode showWhenStopped="0">
                <p:cTn id="1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7" cstate="print">
            <a:lum bright="-40000"/>
          </a:blip>
          <a:srcRect/>
          <a:stretch>
            <a:fillRect/>
          </a:stretch>
        </p:blipFill>
        <p:spPr bwMode="auto">
          <a:xfrm>
            <a:off x="8246876" y="0"/>
            <a:ext cx="897124" cy="582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bliqueTopRight"/>
            <a:lightRig rig="threePt" dir="t"/>
          </a:scene3d>
        </p:spPr>
      </p:pic>
      <p:pic>
        <p:nvPicPr>
          <p:cNvPr id="13" name="Opgenomen geluid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/>
          <a:stretch>
            <a:fillRect/>
          </a:stretch>
        </p:blipFill>
        <p:spPr bwMode="auto">
          <a:xfrm>
            <a:off x="306388" y="26035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~PP718.WAV">
            <a:hlinkClick r:id="" action="ppaction://media"/>
          </p:cNvPr>
          <p:cNvPicPr>
            <a:picLocks noRot="1"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rcRect/>
          <a:stretch>
            <a:fillRect/>
          </a:stretch>
        </p:blipFill>
        <p:spPr bwMode="auto">
          <a:xfrm>
            <a:off x="8674100" y="63881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itel 1"/>
          <p:cNvSpPr txBox="1">
            <a:spLocks/>
          </p:cNvSpPr>
          <p:nvPr/>
        </p:nvSpPr>
        <p:spPr>
          <a:xfrm>
            <a:off x="649288" y="906463"/>
            <a:ext cx="7340600" cy="793750"/>
          </a:xfrm>
          <a:prstGeom prst="rect">
            <a:avLst/>
          </a:prstGeom>
        </p:spPr>
        <p:txBody>
          <a:bodyPr lIns="0" rIns="0" bIns="0" anchor="b"/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nl-NL" sz="4000" b="1" dirty="0" smtClean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Het voedsel van de grazer</a:t>
            </a:r>
            <a:endParaRPr lang="nl-NL" sz="4000" b="1" dirty="0">
              <a:solidFill>
                <a:schemeClr val="bg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sz="quarter" idx="2"/>
          </p:nvPr>
        </p:nvSpPr>
        <p:spPr>
          <a:xfrm>
            <a:off x="457200" y="2420938"/>
            <a:ext cx="7643813" cy="3940175"/>
          </a:xfrm>
        </p:spPr>
        <p:txBody>
          <a:bodyPr>
            <a:normAutofit/>
          </a:bodyPr>
          <a:lstStyle/>
          <a:p>
            <a:r>
              <a:rPr lang="nl-NL" sz="2400" smtClean="0">
                <a:effectLst>
                  <a:outerShdw blurRad="38100" dist="38100" dir="2700000" algn="tl">
                    <a:srgbClr val="04617B"/>
                  </a:outerShdw>
                </a:effectLst>
                <a:latin typeface="Calibri" pitchFamily="-72" charset="0"/>
              </a:rPr>
              <a:t>Darminhoud: verteerde kiezelalgen</a:t>
            </a:r>
          </a:p>
        </p:txBody>
      </p:sp>
      <p:pic>
        <p:nvPicPr>
          <p:cNvPr id="40966" name="Afbeelding 1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19088" y="3070225"/>
            <a:ext cx="4216400" cy="313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7" name="Afbeelding 5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740275" y="3070225"/>
            <a:ext cx="4216400" cy="313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1387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972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 isNarration="1">
              <p:cMediaNode showWhenStopped="0">
                <p:cTn id="1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7" cstate="print">
            <a:lum bright="-40000"/>
          </a:blip>
          <a:srcRect/>
          <a:stretch>
            <a:fillRect/>
          </a:stretch>
        </p:blipFill>
        <p:spPr bwMode="auto">
          <a:xfrm>
            <a:off x="8246876" y="0"/>
            <a:ext cx="897124" cy="582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bliqueTopRight"/>
            <a:lightRig rig="threePt" dir="t"/>
          </a:scene3d>
        </p:spPr>
      </p:pic>
      <p:pic>
        <p:nvPicPr>
          <p:cNvPr id="13" name="Opgenomen geluid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/>
          <a:stretch>
            <a:fillRect/>
          </a:stretch>
        </p:blipFill>
        <p:spPr bwMode="auto">
          <a:xfrm>
            <a:off x="306388" y="26035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~PP718.WAV">
            <a:hlinkClick r:id="" action="ppaction://media"/>
          </p:cNvPr>
          <p:cNvPicPr>
            <a:picLocks noRot="1"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rcRect/>
          <a:stretch>
            <a:fillRect/>
          </a:stretch>
        </p:blipFill>
        <p:spPr bwMode="auto">
          <a:xfrm>
            <a:off x="8674100" y="63881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itel 1"/>
          <p:cNvSpPr txBox="1">
            <a:spLocks/>
          </p:cNvSpPr>
          <p:nvPr/>
        </p:nvSpPr>
        <p:spPr>
          <a:xfrm>
            <a:off x="649288" y="906463"/>
            <a:ext cx="7340600" cy="793750"/>
          </a:xfrm>
          <a:prstGeom prst="rect">
            <a:avLst/>
          </a:prstGeom>
        </p:spPr>
        <p:txBody>
          <a:bodyPr lIns="0" rIns="0" bIns="0" anchor="b"/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nl-NL" sz="4000" b="1" dirty="0" smtClean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Betekenis van hout voor de macrofauna</a:t>
            </a:r>
            <a:endParaRPr lang="nl-NL" sz="4000" b="1" dirty="0">
              <a:solidFill>
                <a:schemeClr val="bg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sz="quarter" idx="2"/>
          </p:nvPr>
        </p:nvSpPr>
        <p:spPr>
          <a:xfrm>
            <a:off x="457200" y="2420938"/>
            <a:ext cx="7643813" cy="3940175"/>
          </a:xfrm>
        </p:spPr>
        <p:txBody>
          <a:bodyPr>
            <a:normAutofit/>
          </a:bodyPr>
          <a:lstStyle/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nl-NL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n-ea"/>
                <a:cs typeface="+mn-cs"/>
              </a:rPr>
              <a:t>Satilla</a:t>
            </a:r>
            <a:r>
              <a:rPr lang="nl-NL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n-ea"/>
                <a:cs typeface="+mn-cs"/>
              </a:rPr>
              <a:t> River USA. Slechts 4% hout geeft 16% productie van de macrofauna</a:t>
            </a:r>
            <a:endParaRPr lang="nl-NL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n-ea"/>
              <a:cs typeface="+mn-cs"/>
            </a:endParaRPr>
          </a:p>
        </p:txBody>
      </p:sp>
      <p:pic>
        <p:nvPicPr>
          <p:cNvPr id="43014" name="Picture 2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58788" y="3230563"/>
            <a:ext cx="8132762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kstvak 1"/>
          <p:cNvSpPr txBox="1"/>
          <p:nvPr/>
        </p:nvSpPr>
        <p:spPr>
          <a:xfrm>
            <a:off x="6084888" y="6092825"/>
            <a:ext cx="1905000" cy="3048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l-NL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n-ea"/>
                <a:cs typeface="+mn-cs"/>
              </a:rPr>
              <a:t>Naar </a:t>
            </a:r>
            <a:r>
              <a:rPr lang="nl-NL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n-ea"/>
                <a:cs typeface="+mn-cs"/>
              </a:rPr>
              <a:t>Benke</a:t>
            </a:r>
            <a:r>
              <a:rPr lang="nl-NL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n-ea"/>
                <a:cs typeface="+mn-cs"/>
              </a:rPr>
              <a:t> et al., 1984</a:t>
            </a:r>
          </a:p>
        </p:txBody>
      </p:sp>
    </p:spTree>
  </p:cSld>
  <p:clrMapOvr>
    <a:masterClrMapping/>
  </p:clrMapOvr>
  <p:transition advTm="1387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972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 isNarration="1">
              <p:cMediaNode showWhenStopped="0">
                <p:cTn id="1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7" cstate="print">
            <a:lum bright="-40000"/>
          </a:blip>
          <a:srcRect/>
          <a:stretch>
            <a:fillRect/>
          </a:stretch>
        </p:blipFill>
        <p:spPr bwMode="auto">
          <a:xfrm>
            <a:off x="8246876" y="0"/>
            <a:ext cx="897124" cy="582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bliqueTopRight"/>
            <a:lightRig rig="threePt" dir="t"/>
          </a:scene3d>
        </p:spPr>
      </p:pic>
      <p:pic>
        <p:nvPicPr>
          <p:cNvPr id="13" name="Opgenomen geluid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/>
          <a:stretch>
            <a:fillRect/>
          </a:stretch>
        </p:blipFill>
        <p:spPr bwMode="auto">
          <a:xfrm>
            <a:off x="306388" y="26035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~PP718.WAV">
            <a:hlinkClick r:id="" action="ppaction://media"/>
          </p:cNvPr>
          <p:cNvPicPr>
            <a:picLocks noRot="1"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rcRect/>
          <a:stretch>
            <a:fillRect/>
          </a:stretch>
        </p:blipFill>
        <p:spPr bwMode="auto">
          <a:xfrm>
            <a:off x="8674100" y="63881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itel 1"/>
          <p:cNvSpPr txBox="1">
            <a:spLocks/>
          </p:cNvSpPr>
          <p:nvPr/>
        </p:nvSpPr>
        <p:spPr>
          <a:xfrm>
            <a:off x="649288" y="906463"/>
            <a:ext cx="7340600" cy="793750"/>
          </a:xfrm>
          <a:prstGeom prst="rect">
            <a:avLst/>
          </a:prstGeom>
        </p:spPr>
        <p:txBody>
          <a:bodyPr lIns="0" rIns="0" bIns="0" anchor="b"/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nl-NL" sz="4000" b="1" dirty="0" smtClean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Betekenis van hout voor vis</a:t>
            </a:r>
            <a:endParaRPr lang="nl-NL" sz="4000" b="1" dirty="0">
              <a:solidFill>
                <a:schemeClr val="bg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sz="quarter" idx="2"/>
          </p:nvPr>
        </p:nvSpPr>
        <p:spPr>
          <a:xfrm>
            <a:off x="457200" y="2420938"/>
            <a:ext cx="7643813" cy="3940175"/>
          </a:xfrm>
        </p:spPr>
        <p:txBody>
          <a:bodyPr>
            <a:normAutofit/>
          </a:bodyPr>
          <a:lstStyle/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nl-NL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n-ea"/>
                <a:cs typeface="+mn-cs"/>
              </a:rPr>
              <a:t>Satilla</a:t>
            </a:r>
            <a:r>
              <a:rPr lang="nl-NL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n-ea"/>
                <a:cs typeface="+mn-cs"/>
              </a:rPr>
              <a:t> River USA. Macrofauna op hout is het bulkvoedsel van 5 van de 6 algemeenste vissen (% biomassa voedsel)</a:t>
            </a:r>
            <a:endParaRPr lang="nl-NL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n-ea"/>
              <a:cs typeface="+mn-cs"/>
            </a:endParaRPr>
          </a:p>
        </p:txBody>
      </p:sp>
      <p:sp>
        <p:nvSpPr>
          <p:cNvPr id="2" name="Tekstvak 1"/>
          <p:cNvSpPr txBox="1"/>
          <p:nvPr/>
        </p:nvSpPr>
        <p:spPr>
          <a:xfrm>
            <a:off x="6227763" y="6384925"/>
            <a:ext cx="1906587" cy="3048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l-NL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n-ea"/>
                <a:cs typeface="+mn-cs"/>
              </a:rPr>
              <a:t>Naar </a:t>
            </a:r>
            <a:r>
              <a:rPr lang="nl-NL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n-ea"/>
                <a:cs typeface="+mn-cs"/>
              </a:rPr>
              <a:t>Benke</a:t>
            </a:r>
            <a:r>
              <a:rPr lang="nl-NL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n-ea"/>
                <a:cs typeface="+mn-cs"/>
              </a:rPr>
              <a:t> et al., 1985</a:t>
            </a:r>
          </a:p>
        </p:txBody>
      </p:sp>
      <p:graphicFrame>
        <p:nvGraphicFramePr>
          <p:cNvPr id="11" name="Grafiek 10"/>
          <p:cNvGraphicFramePr>
            <a:graphicFrameLocks/>
          </p:cNvGraphicFramePr>
          <p:nvPr/>
        </p:nvGraphicFramePr>
        <p:xfrm>
          <a:off x="1259632" y="3297833"/>
          <a:ext cx="5532710" cy="31032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</p:spTree>
  </p:cSld>
  <p:clrMapOvr>
    <a:masterClrMapping/>
  </p:clrMapOvr>
  <p:transition advTm="1387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972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 isNarration="1">
              <p:cMediaNode showWhenStopped="0">
                <p:cTn id="1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7" cstate="print">
            <a:lum bright="-40000"/>
          </a:blip>
          <a:srcRect/>
          <a:stretch>
            <a:fillRect/>
          </a:stretch>
        </p:blipFill>
        <p:spPr bwMode="auto">
          <a:xfrm>
            <a:off x="8246876" y="0"/>
            <a:ext cx="897124" cy="582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bliqueTopRight"/>
            <a:lightRig rig="threePt" dir="t"/>
          </a:scene3d>
        </p:spPr>
      </p:pic>
      <p:pic>
        <p:nvPicPr>
          <p:cNvPr id="13" name="Opgenomen geluid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/>
          <a:stretch>
            <a:fillRect/>
          </a:stretch>
        </p:blipFill>
        <p:spPr bwMode="auto">
          <a:xfrm>
            <a:off x="306388" y="26035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~PP718.WAV">
            <a:hlinkClick r:id="" action="ppaction://media"/>
          </p:cNvPr>
          <p:cNvPicPr>
            <a:picLocks noRot="1"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rcRect/>
          <a:stretch>
            <a:fillRect/>
          </a:stretch>
        </p:blipFill>
        <p:spPr bwMode="auto">
          <a:xfrm>
            <a:off x="8674100" y="63881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itel 1"/>
          <p:cNvSpPr txBox="1">
            <a:spLocks/>
          </p:cNvSpPr>
          <p:nvPr/>
        </p:nvSpPr>
        <p:spPr>
          <a:xfrm>
            <a:off x="649288" y="906463"/>
            <a:ext cx="7340600" cy="793750"/>
          </a:xfrm>
          <a:prstGeom prst="rect">
            <a:avLst/>
          </a:prstGeom>
        </p:spPr>
        <p:txBody>
          <a:bodyPr lIns="0" rIns="0" bIns="0" anchor="b"/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nl-NL" sz="4000" b="1" dirty="0" smtClean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Hout en biodiversiteit</a:t>
            </a:r>
            <a:endParaRPr lang="nl-NL" sz="4000" b="1" dirty="0">
              <a:solidFill>
                <a:schemeClr val="bg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sz="quarter" idx="2"/>
          </p:nvPr>
        </p:nvSpPr>
        <p:spPr>
          <a:xfrm>
            <a:off x="457200" y="2420938"/>
            <a:ext cx="7643813" cy="3940175"/>
          </a:xfrm>
        </p:spPr>
        <p:txBody>
          <a:bodyPr>
            <a:normAutofit/>
          </a:bodyPr>
          <a:lstStyle/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nl-NL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n-ea"/>
                <a:cs typeface="+mn-cs"/>
              </a:rPr>
              <a:t>Rijntakken 18</a:t>
            </a:r>
            <a:r>
              <a:rPr lang="nl-NL" sz="2400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n-ea"/>
                <a:cs typeface="+mn-cs"/>
              </a:rPr>
              <a:t>e</a:t>
            </a:r>
            <a:r>
              <a:rPr lang="nl-NL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n-ea"/>
                <a:cs typeface="+mn-cs"/>
              </a:rPr>
              <a:t> eeuw: Aantal soorten per biotoop (116 = 100%) en hun relatieve aantallen</a:t>
            </a:r>
            <a:endParaRPr lang="nl-NL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n-ea"/>
              <a:cs typeface="+mn-cs"/>
            </a:endParaRPr>
          </a:p>
        </p:txBody>
      </p:sp>
      <p:sp>
        <p:nvSpPr>
          <p:cNvPr id="2" name="Tekstvak 1"/>
          <p:cNvSpPr txBox="1"/>
          <p:nvPr/>
        </p:nvSpPr>
        <p:spPr>
          <a:xfrm>
            <a:off x="6659563" y="6384925"/>
            <a:ext cx="1906587" cy="3048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l-NL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n-ea"/>
                <a:cs typeface="+mn-cs"/>
              </a:rPr>
              <a:t>Naar Klink, 1989</a:t>
            </a:r>
          </a:p>
        </p:txBody>
      </p:sp>
      <p:pic>
        <p:nvPicPr>
          <p:cNvPr id="47111" name="Picture 2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96888" y="3357563"/>
            <a:ext cx="8016875" cy="276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1387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972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 isNarration="1">
              <p:cMediaNode showWhenStopped="0">
                <p:cTn id="1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7" cstate="print">
            <a:lum bright="-40000"/>
          </a:blip>
          <a:srcRect/>
          <a:stretch>
            <a:fillRect/>
          </a:stretch>
        </p:blipFill>
        <p:spPr bwMode="auto">
          <a:xfrm>
            <a:off x="8246876" y="0"/>
            <a:ext cx="897124" cy="582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bliqueTopRight"/>
            <a:lightRig rig="threePt" dir="t"/>
          </a:scene3d>
        </p:spPr>
      </p:pic>
      <p:pic>
        <p:nvPicPr>
          <p:cNvPr id="13" name="Opgenomen geluid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/>
          <a:stretch>
            <a:fillRect/>
          </a:stretch>
        </p:blipFill>
        <p:spPr bwMode="auto">
          <a:xfrm>
            <a:off x="306388" y="26035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~PP718.WAV">
            <a:hlinkClick r:id="" action="ppaction://media"/>
          </p:cNvPr>
          <p:cNvPicPr>
            <a:picLocks noRot="1"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rcRect/>
          <a:stretch>
            <a:fillRect/>
          </a:stretch>
        </p:blipFill>
        <p:spPr bwMode="auto">
          <a:xfrm>
            <a:off x="8674100" y="63881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itel 1"/>
          <p:cNvSpPr txBox="1">
            <a:spLocks/>
          </p:cNvSpPr>
          <p:nvPr/>
        </p:nvSpPr>
        <p:spPr>
          <a:xfrm>
            <a:off x="649288" y="906463"/>
            <a:ext cx="7340600" cy="793750"/>
          </a:xfrm>
          <a:prstGeom prst="rect">
            <a:avLst/>
          </a:prstGeom>
        </p:spPr>
        <p:txBody>
          <a:bodyPr lIns="0" rIns="0" bIns="0" anchor="b"/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nl-NL" sz="4000" b="1" dirty="0" smtClean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Verandering van biotopen</a:t>
            </a:r>
            <a:endParaRPr lang="nl-NL" sz="4000" b="1" dirty="0">
              <a:solidFill>
                <a:schemeClr val="bg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sz="quarter" idx="2"/>
          </p:nvPr>
        </p:nvSpPr>
        <p:spPr>
          <a:xfrm>
            <a:off x="457200" y="2420938"/>
            <a:ext cx="7643813" cy="3940175"/>
          </a:xfrm>
        </p:spPr>
        <p:txBody>
          <a:bodyPr>
            <a:normAutofit/>
          </a:bodyPr>
          <a:lstStyle/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nl-NL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n-ea"/>
                <a:cs typeface="+mn-cs"/>
              </a:rPr>
              <a:t>Verandering van de macrofauna in de Rijntakken als gevolg van veranderde biotopen</a:t>
            </a:r>
            <a:endParaRPr lang="nl-NL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n-ea"/>
              <a:cs typeface="+mn-cs"/>
            </a:endParaRPr>
          </a:p>
        </p:txBody>
      </p:sp>
      <p:sp>
        <p:nvSpPr>
          <p:cNvPr id="2" name="Tekstvak 1"/>
          <p:cNvSpPr txBox="1"/>
          <p:nvPr/>
        </p:nvSpPr>
        <p:spPr>
          <a:xfrm>
            <a:off x="6443663" y="6384925"/>
            <a:ext cx="2122487" cy="3048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l-NL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n-ea"/>
                <a:cs typeface="+mn-cs"/>
              </a:rPr>
              <a:t>Naar Klink, 1992 en 2012</a:t>
            </a:r>
          </a:p>
        </p:txBody>
      </p:sp>
      <p:pic>
        <p:nvPicPr>
          <p:cNvPr id="49159" name="Picture 3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15963" y="3338513"/>
            <a:ext cx="4572000" cy="276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60" name="Picture 4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3708400" y="3357563"/>
            <a:ext cx="45720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61" name="Rechthoek 3"/>
          <p:cNvSpPr>
            <a:spLocks noChangeArrowheads="1"/>
          </p:cNvSpPr>
          <p:nvPr/>
        </p:nvSpPr>
        <p:spPr bwMode="auto">
          <a:xfrm>
            <a:off x="1403350" y="5915025"/>
            <a:ext cx="2063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nl-NL">
                <a:latin typeface="Constantia" pitchFamily="-72" charset="0"/>
              </a:rPr>
              <a:t>KRW score = 0,845</a:t>
            </a:r>
          </a:p>
        </p:txBody>
      </p:sp>
      <p:sp>
        <p:nvSpPr>
          <p:cNvPr id="49162" name="Rechthoek 14"/>
          <p:cNvSpPr>
            <a:spLocks noChangeArrowheads="1"/>
          </p:cNvSpPr>
          <p:nvPr/>
        </p:nvSpPr>
        <p:spPr bwMode="auto">
          <a:xfrm>
            <a:off x="4616450" y="5915025"/>
            <a:ext cx="20589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nl-NL">
                <a:latin typeface="Constantia" pitchFamily="-72" charset="0"/>
              </a:rPr>
              <a:t>KRW score = 0,348</a:t>
            </a:r>
          </a:p>
        </p:txBody>
      </p:sp>
    </p:spTree>
  </p:cSld>
  <p:clrMapOvr>
    <a:masterClrMapping/>
  </p:clrMapOvr>
  <p:transition advTm="1387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972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 isNarration="1">
              <p:cMediaNode showWhenStopped="0">
                <p:cTn id="1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44500" y="2205038"/>
            <a:ext cx="8159750" cy="431800"/>
          </a:xfrm>
        </p:spPr>
        <p:txBody>
          <a:bodyPr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nl-NL" sz="24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Bow</a:t>
            </a:r>
            <a:r>
              <a:rPr lang="nl-NL" sz="2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 River British Columbia</a:t>
            </a:r>
            <a:endParaRPr lang="nl-NL" sz="2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j-ea"/>
              <a:cs typeface="+mj-cs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7" cstate="print">
            <a:lum bright="-40000"/>
          </a:blip>
          <a:srcRect/>
          <a:stretch>
            <a:fillRect/>
          </a:stretch>
        </p:blipFill>
        <p:spPr bwMode="auto">
          <a:xfrm>
            <a:off x="8246876" y="0"/>
            <a:ext cx="897124" cy="582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bliqueTopRight"/>
            <a:lightRig rig="threePt" dir="t"/>
          </a:scene3d>
        </p:spPr>
      </p:pic>
      <p:pic>
        <p:nvPicPr>
          <p:cNvPr id="13" name="Opgenomen geluid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/>
          <a:stretch>
            <a:fillRect/>
          </a:stretch>
        </p:blipFill>
        <p:spPr bwMode="auto">
          <a:xfrm>
            <a:off x="306388" y="26035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~PP718.WAV">
            <a:hlinkClick r:id="" action="ppaction://media"/>
          </p:cNvPr>
          <p:cNvPicPr>
            <a:picLocks noRot="1"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rcRect/>
          <a:stretch>
            <a:fillRect/>
          </a:stretch>
        </p:blipFill>
        <p:spPr bwMode="auto">
          <a:xfrm>
            <a:off x="8674100" y="63881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Tijdelijke aanduiding voor inhoud 4"/>
          <p:cNvPicPr>
            <a:picLocks noGrp="1" noChangeAspect="1"/>
          </p:cNvPicPr>
          <p:nvPr>
            <p:ph sz="quarter" idx="2"/>
          </p:nvPr>
        </p:nvPicPr>
        <p:blipFill>
          <a:blip r:embed="rId10"/>
          <a:srcRect/>
          <a:stretch>
            <a:fillRect/>
          </a:stretch>
        </p:blipFill>
        <p:spPr>
          <a:xfrm>
            <a:off x="4973638" y="2924175"/>
            <a:ext cx="4040187" cy="2881313"/>
          </a:xfrm>
        </p:spPr>
      </p:pic>
      <p:sp>
        <p:nvSpPr>
          <p:cNvPr id="10" name="Titel 1"/>
          <p:cNvSpPr txBox="1">
            <a:spLocks/>
          </p:cNvSpPr>
          <p:nvPr/>
        </p:nvSpPr>
        <p:spPr>
          <a:xfrm>
            <a:off x="649288" y="906463"/>
            <a:ext cx="7340600" cy="793750"/>
          </a:xfrm>
          <a:prstGeom prst="rect">
            <a:avLst/>
          </a:prstGeom>
        </p:spPr>
        <p:txBody>
          <a:bodyPr lIns="0" rIns="0" bIns="0" anchor="b"/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nl-NL" sz="4000" b="1" dirty="0" smtClean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Natuurlijk bos op de rivieroevers</a:t>
            </a:r>
            <a:endParaRPr lang="nl-NL" sz="4000" b="1" dirty="0">
              <a:solidFill>
                <a:schemeClr val="bg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6391" name="Tijdelijke aanduiding voor inhoud 3"/>
          <p:cNvPicPr>
            <a:picLocks noGrp="1" noChangeAspect="1"/>
          </p:cNvPicPr>
          <p:nvPr>
            <p:ph sz="quarter" idx="4"/>
          </p:nvPr>
        </p:nvPicPr>
        <p:blipFill>
          <a:blip r:embed="rId11"/>
          <a:srcRect/>
          <a:stretch>
            <a:fillRect/>
          </a:stretch>
        </p:blipFill>
        <p:spPr>
          <a:xfrm>
            <a:off x="319088" y="2924175"/>
            <a:ext cx="4603750" cy="2881313"/>
          </a:xfrm>
        </p:spPr>
      </p:pic>
    </p:spTree>
  </p:cSld>
  <p:clrMapOvr>
    <a:masterClrMapping/>
  </p:clrMapOvr>
  <p:transition advTm="1387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972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 isNarration="1">
              <p:cMediaNode showWhenStopped="0">
                <p:cTn id="1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7" cstate="print">
            <a:lum bright="-40000"/>
          </a:blip>
          <a:srcRect/>
          <a:stretch>
            <a:fillRect/>
          </a:stretch>
        </p:blipFill>
        <p:spPr bwMode="auto">
          <a:xfrm>
            <a:off x="8246876" y="0"/>
            <a:ext cx="897124" cy="582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bliqueTopRight"/>
            <a:lightRig rig="threePt" dir="t"/>
          </a:scene3d>
        </p:spPr>
      </p:pic>
      <p:pic>
        <p:nvPicPr>
          <p:cNvPr id="13" name="Opgenomen geluid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/>
          <a:stretch>
            <a:fillRect/>
          </a:stretch>
        </p:blipFill>
        <p:spPr bwMode="auto">
          <a:xfrm>
            <a:off x="306388" y="26035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~PP718.WAV">
            <a:hlinkClick r:id="" action="ppaction://media"/>
          </p:cNvPr>
          <p:cNvPicPr>
            <a:picLocks noRot="1"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rcRect/>
          <a:stretch>
            <a:fillRect/>
          </a:stretch>
        </p:blipFill>
        <p:spPr bwMode="auto">
          <a:xfrm>
            <a:off x="8674100" y="63881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itel 1"/>
          <p:cNvSpPr txBox="1">
            <a:spLocks/>
          </p:cNvSpPr>
          <p:nvPr/>
        </p:nvSpPr>
        <p:spPr>
          <a:xfrm>
            <a:off x="649288" y="906463"/>
            <a:ext cx="7340600" cy="793750"/>
          </a:xfrm>
          <a:prstGeom prst="rect">
            <a:avLst/>
          </a:prstGeom>
        </p:spPr>
        <p:txBody>
          <a:bodyPr lIns="0" rIns="0" bIns="0" anchor="b">
            <a:prstTxWarp prst="textNoShape">
              <a:avLst/>
            </a:prstTxWarp>
          </a:bodyPr>
          <a:lstStyle/>
          <a:p>
            <a:r>
              <a:rPr lang="nl-NL" sz="4000" b="1" dirty="0" smtClean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Afname biodiversiteit</a:t>
            </a:r>
            <a:endParaRPr lang="nl-NL" sz="4000" b="1" dirty="0">
              <a:solidFill>
                <a:schemeClr val="bg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sz="quarter" idx="2"/>
          </p:nvPr>
        </p:nvSpPr>
        <p:spPr>
          <a:xfrm>
            <a:off x="457200" y="2133600"/>
            <a:ext cx="7543800" cy="3429000"/>
          </a:xfrm>
        </p:spPr>
        <p:txBody>
          <a:bodyPr>
            <a:normAutofit/>
          </a:bodyPr>
          <a:lstStyle/>
          <a:p>
            <a:pPr algn="ctr">
              <a:lnSpc>
                <a:spcPct val="90000"/>
              </a:lnSpc>
              <a:buFontTx/>
              <a:buNone/>
            </a:pPr>
            <a:r>
              <a:rPr lang="nl-NL" sz="2800" smtClean="0">
                <a:solidFill>
                  <a:schemeClr val="bg1"/>
                </a:solidFill>
                <a:latin typeface="Calibri" pitchFamily="-72" charset="0"/>
              </a:rPr>
              <a:t>Door:</a:t>
            </a:r>
            <a:endParaRPr lang="nl-NL" sz="2400" smtClean="0">
              <a:solidFill>
                <a:schemeClr val="bg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alibri" pitchFamily="-72" charset="0"/>
            </a:endParaRPr>
          </a:p>
          <a:p>
            <a:pPr lvl="1">
              <a:lnSpc>
                <a:spcPct val="90000"/>
              </a:lnSpc>
            </a:pPr>
            <a:r>
              <a:rPr lang="nl-NL" sz="2400" smtClean="0">
                <a:effectLst>
                  <a:outerShdw blurRad="38100" dist="38100" dir="2700000" algn="tl">
                    <a:srgbClr val="04617B"/>
                  </a:outerShdw>
                </a:effectLst>
                <a:latin typeface="Calibri" pitchFamily="-72" charset="0"/>
              </a:rPr>
              <a:t>Verwijderen rivierbegeleidende bos </a:t>
            </a:r>
          </a:p>
          <a:p>
            <a:pPr lvl="1">
              <a:lnSpc>
                <a:spcPct val="90000"/>
              </a:lnSpc>
            </a:pPr>
            <a:r>
              <a:rPr lang="nl-NL" sz="2400" smtClean="0">
                <a:effectLst>
                  <a:outerShdw blurRad="38100" dist="38100" dir="2700000" algn="tl">
                    <a:srgbClr val="04617B"/>
                  </a:outerShdw>
                </a:effectLst>
                <a:latin typeface="Calibri" pitchFamily="-72" charset="0"/>
              </a:rPr>
              <a:t>Verwijderen van hout in de rivier</a:t>
            </a:r>
          </a:p>
          <a:p>
            <a:pPr lvl="1">
              <a:lnSpc>
                <a:spcPct val="90000"/>
              </a:lnSpc>
            </a:pPr>
            <a:r>
              <a:rPr lang="nl-NL" sz="2400" smtClean="0">
                <a:effectLst>
                  <a:outerShdw blurRad="38100" dist="38100" dir="2700000" algn="tl">
                    <a:srgbClr val="04617B"/>
                  </a:outerShdw>
                </a:effectLst>
                <a:latin typeface="Calibri" pitchFamily="-72" charset="0"/>
              </a:rPr>
              <a:t>Stroomgeulcorrecties, fixeren rivierloop</a:t>
            </a:r>
          </a:p>
          <a:p>
            <a:pPr lvl="1">
              <a:lnSpc>
                <a:spcPct val="90000"/>
              </a:lnSpc>
            </a:pPr>
            <a:r>
              <a:rPr lang="nl-NL" sz="2400" smtClean="0">
                <a:effectLst>
                  <a:outerShdw blurRad="38100" dist="38100" dir="2700000" algn="tl">
                    <a:srgbClr val="04617B"/>
                  </a:outerShdw>
                </a:effectLst>
                <a:latin typeface="Calibri" pitchFamily="-72" charset="0"/>
              </a:rPr>
              <a:t>Gebruik van stortsteen voor kribben en oevers</a:t>
            </a:r>
          </a:p>
          <a:p>
            <a:pPr lvl="1">
              <a:lnSpc>
                <a:spcPct val="90000"/>
              </a:lnSpc>
            </a:pPr>
            <a:r>
              <a:rPr lang="nl-NL" sz="2400" smtClean="0">
                <a:effectLst>
                  <a:outerShdw blurRad="38100" dist="38100" dir="2700000" algn="tl">
                    <a:srgbClr val="04617B"/>
                  </a:outerShdw>
                </a:effectLst>
                <a:latin typeface="Calibri" pitchFamily="-72" charset="0"/>
              </a:rPr>
              <a:t>Slechte waterkwaliteit (vooral jaren 60-70 vorige eeuw) </a:t>
            </a:r>
          </a:p>
          <a:p>
            <a:pPr lvl="1">
              <a:lnSpc>
                <a:spcPct val="90000"/>
              </a:lnSpc>
            </a:pPr>
            <a:r>
              <a:rPr lang="nl-NL" sz="2400" smtClean="0">
                <a:effectLst>
                  <a:outerShdw blurRad="38100" dist="38100" dir="2700000" algn="tl">
                    <a:srgbClr val="04617B"/>
                  </a:outerShdw>
                </a:effectLst>
                <a:latin typeface="Calibri" pitchFamily="-72" charset="0"/>
              </a:rPr>
              <a:t>Introductie exoten in verzwakt ecosysteem</a:t>
            </a:r>
          </a:p>
          <a:p>
            <a:pPr>
              <a:lnSpc>
                <a:spcPct val="90000"/>
              </a:lnSpc>
            </a:pPr>
            <a:endParaRPr lang="nl-NL" sz="2400" smtClean="0">
              <a:effectLst>
                <a:outerShdw blurRad="38100" dist="38100" dir="2700000" algn="tl">
                  <a:srgbClr val="04617B"/>
                </a:outerShdw>
              </a:effectLst>
              <a:latin typeface="Calibri" pitchFamily="-72" charset="0"/>
            </a:endParaRPr>
          </a:p>
          <a:p>
            <a:pPr>
              <a:lnSpc>
                <a:spcPct val="90000"/>
              </a:lnSpc>
            </a:pPr>
            <a:endParaRPr lang="nl-NL" sz="2400" smtClean="0">
              <a:effectLst>
                <a:outerShdw blurRad="38100" dist="38100" dir="2700000" algn="tl">
                  <a:srgbClr val="04617B"/>
                </a:outerShdw>
              </a:effectLst>
              <a:latin typeface="Calibri" pitchFamily="-72" charset="0"/>
            </a:endParaRPr>
          </a:p>
          <a:p>
            <a:pPr>
              <a:lnSpc>
                <a:spcPct val="90000"/>
              </a:lnSpc>
            </a:pPr>
            <a:endParaRPr lang="nl-NL" sz="2400" smtClean="0">
              <a:effectLst>
                <a:outerShdw blurRad="38100" dist="38100" dir="2700000" algn="tl">
                  <a:srgbClr val="04617B"/>
                </a:outerShdw>
              </a:effectLst>
              <a:latin typeface="Calibri" pitchFamily="-72" charset="0"/>
            </a:endParaRPr>
          </a:p>
          <a:p>
            <a:pPr>
              <a:lnSpc>
                <a:spcPct val="90000"/>
              </a:lnSpc>
            </a:pPr>
            <a:endParaRPr lang="nl-NL" sz="2400" smtClean="0">
              <a:effectLst>
                <a:outerShdw blurRad="38100" dist="38100" dir="2700000" algn="tl">
                  <a:srgbClr val="04617B"/>
                </a:outerShdw>
              </a:effectLst>
              <a:latin typeface="Calibri" pitchFamily="-72" charset="0"/>
            </a:endParaRPr>
          </a:p>
        </p:txBody>
      </p:sp>
    </p:spTree>
  </p:cSld>
  <p:clrMapOvr>
    <a:masterClrMapping/>
  </p:clrMapOvr>
  <p:transition advTm="1387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972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 isNarration="1">
              <p:cMediaNode showWhenStopped="0">
                <p:cTn id="1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7" cstate="print">
            <a:lum bright="-40000"/>
          </a:blip>
          <a:srcRect/>
          <a:stretch>
            <a:fillRect/>
          </a:stretch>
        </p:blipFill>
        <p:spPr bwMode="auto">
          <a:xfrm>
            <a:off x="8246876" y="0"/>
            <a:ext cx="897124" cy="582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bliqueTopRight"/>
            <a:lightRig rig="threePt" dir="t"/>
          </a:scene3d>
        </p:spPr>
      </p:pic>
      <p:pic>
        <p:nvPicPr>
          <p:cNvPr id="13" name="Opgenomen geluid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/>
          <a:stretch>
            <a:fillRect/>
          </a:stretch>
        </p:blipFill>
        <p:spPr bwMode="auto">
          <a:xfrm>
            <a:off x="306388" y="26035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~PP718.WAV">
            <a:hlinkClick r:id="" action="ppaction://media"/>
          </p:cNvPr>
          <p:cNvPicPr>
            <a:picLocks noRot="1"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rcRect/>
          <a:stretch>
            <a:fillRect/>
          </a:stretch>
        </p:blipFill>
        <p:spPr bwMode="auto">
          <a:xfrm>
            <a:off x="8674100" y="63881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itel 1"/>
          <p:cNvSpPr txBox="1">
            <a:spLocks/>
          </p:cNvSpPr>
          <p:nvPr/>
        </p:nvSpPr>
        <p:spPr>
          <a:xfrm>
            <a:off x="649288" y="906463"/>
            <a:ext cx="7340600" cy="793750"/>
          </a:xfrm>
          <a:prstGeom prst="rect">
            <a:avLst/>
          </a:prstGeom>
        </p:spPr>
        <p:txBody>
          <a:bodyPr lIns="0" rIns="0" bIns="0" anchor="b"/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nl-NL" sz="4000" b="1" dirty="0" smtClean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Veranderend voedsel</a:t>
            </a:r>
            <a:endParaRPr lang="nl-NL" sz="4000" b="1" dirty="0">
              <a:solidFill>
                <a:schemeClr val="bg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sz="quarter" idx="2"/>
          </p:nvPr>
        </p:nvSpPr>
        <p:spPr>
          <a:xfrm>
            <a:off x="457200" y="1981200"/>
            <a:ext cx="7924800" cy="394017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buFont typeface="Wingdings 2" pitchFamily="-72" charset="2"/>
              <a:buNone/>
            </a:pPr>
            <a:r>
              <a:rPr lang="nl-NL" sz="2800" smtClean="0">
                <a:solidFill>
                  <a:schemeClr val="bg1"/>
                </a:solidFill>
                <a:latin typeface="Calibri" pitchFamily="-72" charset="0"/>
              </a:rPr>
              <a:t>Wijzigingen in het functioneren van het ecosysteem:</a:t>
            </a:r>
            <a:r>
              <a:rPr lang="nl-NL" smtClean="0">
                <a:effectLst>
                  <a:outerShdw blurRad="38100" dist="38100" dir="2700000" algn="tl">
                    <a:srgbClr val="04617B"/>
                  </a:outerShdw>
                </a:effectLst>
                <a:latin typeface="Calibri" pitchFamily="-72" charset="0"/>
              </a:rPr>
              <a:t> </a:t>
            </a:r>
          </a:p>
          <a:p>
            <a:pPr>
              <a:lnSpc>
                <a:spcPct val="90000"/>
              </a:lnSpc>
            </a:pPr>
            <a:r>
              <a:rPr lang="nl-NL" smtClean="0">
                <a:effectLst>
                  <a:outerShdw blurRad="38100" dist="38100" dir="2700000" algn="tl">
                    <a:srgbClr val="04617B"/>
                  </a:outerShdw>
                </a:effectLst>
                <a:latin typeface="Calibri" pitchFamily="-72" charset="0"/>
              </a:rPr>
              <a:t>Filteraars komen in de problemen door golfslag (scheepvaart) en gebrek aan bomen</a:t>
            </a:r>
          </a:p>
          <a:p>
            <a:pPr>
              <a:lnSpc>
                <a:spcPct val="90000"/>
              </a:lnSpc>
            </a:pPr>
            <a:r>
              <a:rPr lang="nl-NL" smtClean="0">
                <a:effectLst>
                  <a:outerShdw blurRad="38100" dist="38100" dir="2700000" algn="tl">
                    <a:srgbClr val="04617B"/>
                  </a:outerShdw>
                </a:effectLst>
                <a:latin typeface="Calibri" pitchFamily="-72" charset="0"/>
              </a:rPr>
              <a:t>Exoten nemen het roer over: soorten van stortsteen (slijkgarnalen) en bodem (korfmosselen)</a:t>
            </a:r>
          </a:p>
          <a:p>
            <a:pPr>
              <a:lnSpc>
                <a:spcPct val="90000"/>
              </a:lnSpc>
              <a:buFont typeface="Wingdings 2" pitchFamily="-72" charset="2"/>
              <a:buNone/>
            </a:pPr>
            <a:endParaRPr lang="nl-NL" smtClean="0">
              <a:effectLst>
                <a:outerShdw blurRad="38100" dist="38100" dir="2700000" algn="tl">
                  <a:srgbClr val="04617B"/>
                </a:outerShdw>
              </a:effectLst>
              <a:latin typeface="Calibri" pitchFamily="-72" charset="0"/>
            </a:endParaRPr>
          </a:p>
          <a:p>
            <a:pPr>
              <a:lnSpc>
                <a:spcPct val="90000"/>
              </a:lnSpc>
            </a:pPr>
            <a:r>
              <a:rPr lang="nl-NL" smtClean="0">
                <a:effectLst>
                  <a:outerShdw blurRad="38100" dist="38100" dir="2700000" algn="tl">
                    <a:srgbClr val="04617B"/>
                  </a:outerShdw>
                </a:effectLst>
                <a:latin typeface="Calibri" pitchFamily="-72" charset="0"/>
              </a:rPr>
              <a:t>Perifyton = belangrijkste voedselbron naast algen</a:t>
            </a:r>
          </a:p>
          <a:p>
            <a:pPr>
              <a:lnSpc>
                <a:spcPct val="90000"/>
              </a:lnSpc>
            </a:pPr>
            <a:r>
              <a:rPr lang="nl-NL" smtClean="0">
                <a:effectLst>
                  <a:outerShdw blurRad="38100" dist="38100" dir="2700000" algn="tl">
                    <a:srgbClr val="04617B"/>
                  </a:outerShdw>
                </a:effectLst>
                <a:latin typeface="Calibri" pitchFamily="-72" charset="0"/>
              </a:rPr>
              <a:t>Perifyton groeit op hout, dat is verdwenen</a:t>
            </a:r>
          </a:p>
          <a:p>
            <a:pPr>
              <a:lnSpc>
                <a:spcPct val="90000"/>
              </a:lnSpc>
            </a:pPr>
            <a:endParaRPr lang="nl-NL" smtClean="0">
              <a:effectLst>
                <a:outerShdw blurRad="38100" dist="38100" dir="2700000" algn="tl">
                  <a:srgbClr val="04617B"/>
                </a:outerShdw>
              </a:effectLst>
              <a:latin typeface="Calibri" pitchFamily="-72" charset="0"/>
            </a:endParaRPr>
          </a:p>
          <a:p>
            <a:pPr>
              <a:lnSpc>
                <a:spcPct val="90000"/>
              </a:lnSpc>
            </a:pPr>
            <a:r>
              <a:rPr lang="nl-NL" smtClean="0">
                <a:effectLst>
                  <a:outerShdw blurRad="38100" dist="38100" dir="2700000" algn="tl">
                    <a:srgbClr val="04617B"/>
                  </a:outerShdw>
                </a:effectLst>
                <a:latin typeface="Calibri" pitchFamily="-72" charset="0"/>
              </a:rPr>
              <a:t>Voor waterplanten en bodemalgen is de rivier te smal en te diep geworden en de peilverschillen ongunstig (Waal) </a:t>
            </a:r>
          </a:p>
          <a:p>
            <a:pPr>
              <a:lnSpc>
                <a:spcPct val="90000"/>
              </a:lnSpc>
            </a:pPr>
            <a:endParaRPr lang="nl-NL" smtClean="0">
              <a:effectLst>
                <a:outerShdw blurRad="38100" dist="38100" dir="2700000" algn="tl">
                  <a:srgbClr val="04617B"/>
                </a:outerShdw>
              </a:effectLst>
              <a:latin typeface="Calibri" pitchFamily="-72" charset="0"/>
            </a:endParaRPr>
          </a:p>
          <a:p>
            <a:pPr>
              <a:lnSpc>
                <a:spcPct val="90000"/>
              </a:lnSpc>
            </a:pPr>
            <a:endParaRPr lang="nl-NL" smtClean="0">
              <a:effectLst>
                <a:outerShdw blurRad="38100" dist="38100" dir="2700000" algn="tl">
                  <a:srgbClr val="04617B"/>
                </a:outerShdw>
              </a:effectLst>
              <a:latin typeface="Calibri" pitchFamily="-72" charset="0"/>
            </a:endParaRPr>
          </a:p>
          <a:p>
            <a:pPr>
              <a:lnSpc>
                <a:spcPct val="90000"/>
              </a:lnSpc>
            </a:pPr>
            <a:endParaRPr lang="nl-NL" smtClean="0">
              <a:effectLst>
                <a:outerShdw blurRad="38100" dist="38100" dir="2700000" algn="tl">
                  <a:srgbClr val="04617B"/>
                </a:outerShdw>
              </a:effectLst>
              <a:latin typeface="Calibri" pitchFamily="-72" charset="0"/>
            </a:endParaRPr>
          </a:p>
        </p:txBody>
      </p:sp>
    </p:spTree>
  </p:cSld>
  <p:clrMapOvr>
    <a:masterClrMapping/>
  </p:clrMapOvr>
  <p:transition advTm="1387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972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 isNarration="1">
              <p:cMediaNode showWhenStopped="0">
                <p:cTn id="1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7" cstate="print">
            <a:lum bright="-40000"/>
          </a:blip>
          <a:srcRect/>
          <a:stretch>
            <a:fillRect/>
          </a:stretch>
        </p:blipFill>
        <p:spPr bwMode="auto">
          <a:xfrm>
            <a:off x="8246876" y="0"/>
            <a:ext cx="897124" cy="582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bliqueTopRight"/>
            <a:lightRig rig="threePt" dir="t"/>
          </a:scene3d>
        </p:spPr>
      </p:pic>
      <p:pic>
        <p:nvPicPr>
          <p:cNvPr id="13" name="Opgenomen geluid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/>
          <a:stretch>
            <a:fillRect/>
          </a:stretch>
        </p:blipFill>
        <p:spPr bwMode="auto">
          <a:xfrm>
            <a:off x="306388" y="26035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~PP718.WAV">
            <a:hlinkClick r:id="" action="ppaction://media"/>
          </p:cNvPr>
          <p:cNvPicPr>
            <a:picLocks noRot="1"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rcRect/>
          <a:stretch>
            <a:fillRect/>
          </a:stretch>
        </p:blipFill>
        <p:spPr bwMode="auto">
          <a:xfrm>
            <a:off x="8674100" y="63881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itel 1"/>
          <p:cNvSpPr txBox="1">
            <a:spLocks/>
          </p:cNvSpPr>
          <p:nvPr/>
        </p:nvSpPr>
        <p:spPr>
          <a:xfrm>
            <a:off x="649288" y="906463"/>
            <a:ext cx="7340600" cy="793750"/>
          </a:xfrm>
          <a:prstGeom prst="rect">
            <a:avLst/>
          </a:prstGeom>
        </p:spPr>
        <p:txBody>
          <a:bodyPr lIns="0" rIns="0" bIns="0" anchor="b">
            <a:prstTxWarp prst="textNoShape">
              <a:avLst/>
            </a:prstTxWarp>
          </a:bodyPr>
          <a:lstStyle/>
          <a:p>
            <a:r>
              <a:rPr lang="nl-NL" sz="4000" b="1" dirty="0" smtClean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Van probleem naar oplossing</a:t>
            </a:r>
            <a:endParaRPr lang="nl-NL" sz="4000" b="1" dirty="0">
              <a:solidFill>
                <a:schemeClr val="bg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55333" name="Group 3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0265464"/>
              </p:ext>
            </p:extLst>
          </p:nvPr>
        </p:nvGraphicFramePr>
        <p:xfrm>
          <a:off x="609600" y="2057400"/>
          <a:ext cx="6858000" cy="4064000"/>
        </p:xfrm>
        <a:graphic>
          <a:graphicData uri="http://schemas.openxmlformats.org/drawingml/2006/table">
            <a:tbl>
              <a:tblPr/>
              <a:tblGrid>
                <a:gridCol w="3429000"/>
                <a:gridCol w="3429000"/>
              </a:tblGrid>
              <a:tr h="1016000">
                <a:tc>
                  <a:txBody>
                    <a:bodyPr/>
                    <a:lstStyle/>
                    <a:p>
                      <a:pPr marL="393700" marR="0" lvl="1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 2" pitchFamily="-72" charset="2"/>
                        <a:buNone/>
                        <a:tabLst/>
                      </a:pPr>
                      <a:r>
                        <a:rPr kumimoji="0" lang="nl-NL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-72" charset="0"/>
                          <a:ea typeface="ＭＳ Ｐゴシック" pitchFamily="-72" charset="-128"/>
                        </a:rPr>
                        <a:t>Probleem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-72" charset="2"/>
                        <a:buNone/>
                        <a:tabLst/>
                      </a:pP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onstantia" pitchFamily="-72" charset="0"/>
                        <a:ea typeface="ＭＳ Ｐゴシック" pitchFamily="-72" charset="-128"/>
                        <a:cs typeface="ＭＳ Ｐゴシック" pitchFamily="-72" charset="-128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-7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-72" charset="0"/>
                          <a:ea typeface="ＭＳ Ｐゴシック" pitchFamily="-72" charset="-128"/>
                          <a:cs typeface="ＭＳ Ｐゴシック" pitchFamily="-72" charset="-128"/>
                        </a:rPr>
                        <a:t>Oplossing</a:t>
                      </a: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onstantia" pitchFamily="-72" charset="0"/>
                        <a:ea typeface="ＭＳ Ｐゴシック" pitchFamily="-72" charset="-128"/>
                        <a:cs typeface="ＭＳ Ｐゴシック" pitchFamily="-72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16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-72" charset="2"/>
                        <a:buNone/>
                        <a:tabLst/>
                      </a:pPr>
                      <a:r>
                        <a:rPr kumimoji="0" lang="nl-NL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4617B"/>
                            </a:outerShdw>
                          </a:effectLst>
                          <a:latin typeface="Calibri" pitchFamily="-72" charset="0"/>
                          <a:ea typeface="ＭＳ Ｐゴシック" pitchFamily="-72" charset="-128"/>
                          <a:cs typeface="ＭＳ Ｐゴシック" pitchFamily="-72" charset="-128"/>
                        </a:rPr>
                        <a:t>Gebrek aan biotoopdiversiteit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4617B"/>
                          </a:outerShdw>
                        </a:effectLst>
                        <a:latin typeface="Calibri" pitchFamily="-72" charset="0"/>
                        <a:ea typeface="ＭＳ Ｐゴシック" pitchFamily="-72" charset="-128"/>
                        <a:cs typeface="ＭＳ Ｐゴシック" pitchFamily="-72" charset="-128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-7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4617B"/>
                            </a:outerShdw>
                          </a:effectLst>
                          <a:latin typeface="Calibri" pitchFamily="-72" charset="0"/>
                          <a:ea typeface="ＭＳ Ｐゴシック" pitchFamily="-72" charset="-128"/>
                          <a:cs typeface="ＭＳ Ｐゴシック" pitchFamily="-72" charset="-128"/>
                        </a:rPr>
                        <a:t>Structuren aanbrengen, verondiepen, ontstenen</a:t>
                      </a:r>
                      <a:endParaRPr kumimoji="0" lang="en-US" sz="3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4617B"/>
                          </a:outerShdw>
                        </a:effectLst>
                        <a:latin typeface="Calibri" pitchFamily="-72" charset="0"/>
                        <a:ea typeface="ＭＳ Ｐゴシック" pitchFamily="-72" charset="-128"/>
                        <a:cs typeface="ＭＳ Ｐゴシック" pitchFamily="-72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16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-72" charset="2"/>
                        <a:buNone/>
                        <a:tabLst/>
                      </a:pPr>
                      <a:r>
                        <a:rPr kumimoji="0" lang="nl-NL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4617B"/>
                            </a:outerShdw>
                          </a:effectLst>
                          <a:latin typeface="Calibri" pitchFamily="-72" charset="0"/>
                          <a:ea typeface="ＭＳ Ｐゴシック" pitchFamily="-72" charset="-128"/>
                          <a:cs typeface="ＭＳ Ｐゴシック" pitchFamily="-72" charset="-128"/>
                        </a:rPr>
                        <a:t>Verstuwing (o.a. Maas , </a:t>
                      </a:r>
                      <a:r>
                        <a:rPr kumimoji="0" lang="nl-NL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4617B"/>
                            </a:outerShdw>
                          </a:effectLst>
                          <a:latin typeface="Calibri" pitchFamily="-72" charset="0"/>
                          <a:ea typeface="ＭＳ Ｐゴシック" pitchFamily="-72" charset="-128"/>
                          <a:cs typeface="ＭＳ Ｐゴシック" pitchFamily="-72" charset="-128"/>
                        </a:rPr>
                        <a:t>Nederrijn</a:t>
                      </a:r>
                      <a:r>
                        <a:rPr kumimoji="0" lang="nl-NL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4617B"/>
                            </a:outerShdw>
                          </a:effectLst>
                          <a:latin typeface="Calibri" pitchFamily="-72" charset="0"/>
                          <a:ea typeface="ＭＳ Ｐゴシック" pitchFamily="-72" charset="-128"/>
                          <a:cs typeface="ＭＳ Ｐゴシック" pitchFamily="-72" charset="-128"/>
                        </a:rPr>
                        <a:t>-Lek )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4617B"/>
                          </a:outerShdw>
                        </a:effectLst>
                        <a:latin typeface="Calibri" pitchFamily="-72" charset="0"/>
                        <a:ea typeface="ＭＳ Ｐゴシック" pitchFamily="-72" charset="-128"/>
                        <a:cs typeface="ＭＳ Ｐゴシック" pitchFamily="-72" charset="-128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-7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4617B"/>
                            </a:outerShdw>
                          </a:effectLst>
                          <a:latin typeface="Calibri" pitchFamily="-72" charset="0"/>
                          <a:ea typeface="ＭＳ Ｐゴシック" pitchFamily="-72" charset="-128"/>
                          <a:cs typeface="ＭＳ Ｐゴシック" pitchFamily="-72" charset="-128"/>
                        </a:rPr>
                        <a:t>Stuwpasserende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4617B"/>
                            </a:outerShdw>
                          </a:effectLst>
                          <a:latin typeface="Calibri" pitchFamily="-72" charset="0"/>
                          <a:ea typeface="ＭＳ Ｐゴシック" pitchFamily="-72" charset="-128"/>
                          <a:cs typeface="ＭＳ Ｐゴシック" pitchFamily="-72" charset="-128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4617B"/>
                            </a:outerShdw>
                          </a:effectLst>
                          <a:latin typeface="Calibri" pitchFamily="-72" charset="0"/>
                          <a:ea typeface="ＭＳ Ｐゴシック" pitchFamily="-72" charset="-128"/>
                          <a:cs typeface="ＭＳ Ｐゴシック" pitchFamily="-72" charset="-128"/>
                        </a:rPr>
                        <a:t>nevengeulen</a:t>
                      </a:r>
                      <a:endParaRPr kumimoji="0" lang="en-US" sz="2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-72" charset="0"/>
                        <a:ea typeface="ＭＳ Ｐゴシック" pitchFamily="-72" charset="-128"/>
                        <a:cs typeface="ＭＳ Ｐゴシック" pitchFamily="-72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16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-72" charset="2"/>
                        <a:buNone/>
                        <a:tabLst/>
                      </a:pPr>
                      <a:r>
                        <a:rPr kumimoji="0" lang="nl-NL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4617B"/>
                            </a:outerShdw>
                          </a:effectLst>
                          <a:latin typeface="Calibri" pitchFamily="-72" charset="0"/>
                          <a:ea typeface="ＭＳ Ｐゴシック" pitchFamily="-72" charset="-128"/>
                          <a:cs typeface="ＭＳ Ｐゴシック" pitchFamily="-72" charset="-128"/>
                        </a:rPr>
                        <a:t>Golfslag door scheepvaart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4617B"/>
                          </a:outerShdw>
                        </a:effectLst>
                        <a:latin typeface="Calibri" pitchFamily="-72" charset="0"/>
                        <a:ea typeface="ＭＳ Ｐゴシック" pitchFamily="-72" charset="-128"/>
                        <a:cs typeface="ＭＳ Ｐゴシック" pitchFamily="-72" charset="-128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-7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4617B"/>
                            </a:outerShdw>
                          </a:effectLst>
                          <a:latin typeface="Calibri" pitchFamily="-72" charset="0"/>
                          <a:ea typeface="ＭＳ Ｐゴシック" pitchFamily="-72" charset="-128"/>
                          <a:cs typeface="ＭＳ Ｐゴシック" pitchFamily="-72" charset="-128"/>
                        </a:rPr>
                        <a:t>Vooroevers, langsdammen</a:t>
                      </a:r>
                      <a:endParaRPr kumimoji="0" lang="en-US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-72" charset="0"/>
                        <a:ea typeface="ＭＳ Ｐゴシック" pitchFamily="-72" charset="-128"/>
                        <a:cs typeface="ＭＳ Ｐゴシック" pitchFamily="-72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advTm="1387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972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 isNarration="1">
              <p:cMediaNode showWhenStopped="0">
                <p:cTn id="1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7" cstate="print">
            <a:lum bright="-40000"/>
          </a:blip>
          <a:srcRect/>
          <a:stretch>
            <a:fillRect/>
          </a:stretch>
        </p:blipFill>
        <p:spPr bwMode="auto">
          <a:xfrm>
            <a:off x="8246876" y="0"/>
            <a:ext cx="897124" cy="582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bliqueTopRight"/>
            <a:lightRig rig="threePt" dir="t"/>
          </a:scene3d>
        </p:spPr>
      </p:pic>
      <p:pic>
        <p:nvPicPr>
          <p:cNvPr id="13" name="Opgenomen geluid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/>
          <a:stretch>
            <a:fillRect/>
          </a:stretch>
        </p:blipFill>
        <p:spPr bwMode="auto">
          <a:xfrm>
            <a:off x="306388" y="26035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~PP718.WAV">
            <a:hlinkClick r:id="" action="ppaction://media"/>
          </p:cNvPr>
          <p:cNvPicPr>
            <a:picLocks noRot="1"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rcRect/>
          <a:stretch>
            <a:fillRect/>
          </a:stretch>
        </p:blipFill>
        <p:spPr bwMode="auto">
          <a:xfrm>
            <a:off x="8674100" y="63881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itel 1"/>
          <p:cNvSpPr txBox="1">
            <a:spLocks/>
          </p:cNvSpPr>
          <p:nvPr/>
        </p:nvSpPr>
        <p:spPr>
          <a:xfrm>
            <a:off x="649288" y="906463"/>
            <a:ext cx="7340600" cy="793750"/>
          </a:xfrm>
          <a:prstGeom prst="rect">
            <a:avLst/>
          </a:prstGeom>
        </p:spPr>
        <p:txBody>
          <a:bodyPr lIns="0" rIns="0" bIns="0" anchor="b">
            <a:prstTxWarp prst="textNoShape">
              <a:avLst/>
            </a:prstTxWarp>
          </a:bodyPr>
          <a:lstStyle/>
          <a:p>
            <a:r>
              <a:rPr lang="nl-NL" sz="4000" b="1" dirty="0" smtClean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Gebruik hout, verwijder steen</a:t>
            </a:r>
            <a:endParaRPr lang="nl-NL" sz="4000" b="1" dirty="0">
              <a:solidFill>
                <a:schemeClr val="bg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sz="quarter" idx="2"/>
          </p:nvPr>
        </p:nvSpPr>
        <p:spPr>
          <a:xfrm>
            <a:off x="457200" y="2420938"/>
            <a:ext cx="7643813" cy="3940175"/>
          </a:xfrm>
        </p:spPr>
        <p:txBody>
          <a:bodyPr>
            <a:normAutofit lnSpcReduction="10000"/>
          </a:bodyPr>
          <a:lstStyle/>
          <a:p>
            <a:pPr>
              <a:buFont typeface="Times" pitchFamily="-72" charset="0"/>
              <a:buChar char="•"/>
            </a:pPr>
            <a:r>
              <a:rPr lang="nl-NL" sz="2400" dirty="0" smtClean="0">
                <a:effectLst>
                  <a:outerShdw blurRad="38100" dist="38100" dir="2700000" algn="tl">
                    <a:srgbClr val="04617B"/>
                  </a:outerShdw>
                </a:effectLst>
                <a:latin typeface="Calibri" pitchFamily="-72" charset="0"/>
              </a:rPr>
              <a:t>Veranker hout in </a:t>
            </a:r>
            <a:r>
              <a:rPr lang="nl-NL" sz="2400" dirty="0" err="1" smtClean="0">
                <a:effectLst>
                  <a:outerShdw blurRad="38100" dist="38100" dir="2700000" algn="tl">
                    <a:srgbClr val="04617B"/>
                  </a:outerShdw>
                </a:effectLst>
                <a:latin typeface="Calibri" pitchFamily="-72" charset="0"/>
              </a:rPr>
              <a:t>meestromende</a:t>
            </a:r>
            <a:r>
              <a:rPr lang="nl-NL" sz="2400" dirty="0" smtClean="0">
                <a:effectLst>
                  <a:outerShdw blurRad="38100" dist="38100" dir="2700000" algn="tl">
                    <a:srgbClr val="04617B"/>
                  </a:outerShdw>
                </a:effectLst>
                <a:latin typeface="Calibri" pitchFamily="-72" charset="0"/>
              </a:rPr>
              <a:t> nevengeulen en oevers</a:t>
            </a:r>
          </a:p>
          <a:p>
            <a:pPr>
              <a:buFont typeface="Times" pitchFamily="-72" charset="0"/>
              <a:buChar char="•"/>
            </a:pPr>
            <a:r>
              <a:rPr lang="nl-NL" sz="2400" dirty="0" smtClean="0">
                <a:effectLst>
                  <a:outerShdw blurRad="38100" dist="38100" dir="2700000" algn="tl">
                    <a:srgbClr val="04617B"/>
                  </a:outerShdw>
                </a:effectLst>
                <a:latin typeface="Calibri" pitchFamily="-72" charset="0"/>
              </a:rPr>
              <a:t>Zorg dat hierbij beheersbare aanzanding en erosie plaatsvindt</a:t>
            </a:r>
          </a:p>
          <a:p>
            <a:pPr>
              <a:buFont typeface="Times" pitchFamily="-72" charset="0"/>
              <a:buChar char="•"/>
            </a:pPr>
            <a:r>
              <a:rPr lang="nl-NL" sz="2400" dirty="0" smtClean="0">
                <a:effectLst>
                  <a:outerShdw blurRad="38100" dist="38100" dir="2700000" algn="tl">
                    <a:srgbClr val="04617B"/>
                  </a:outerShdw>
                </a:effectLst>
                <a:latin typeface="Calibri" pitchFamily="-72" charset="0"/>
              </a:rPr>
              <a:t>Benut waar mogelijk </a:t>
            </a:r>
            <a:r>
              <a:rPr lang="nl-NL" sz="2400" dirty="0" err="1" smtClean="0">
                <a:effectLst>
                  <a:outerShdw blurRad="38100" dist="38100" dir="2700000" algn="tl">
                    <a:srgbClr val="04617B"/>
                  </a:outerShdw>
                </a:effectLst>
                <a:latin typeface="Calibri" pitchFamily="-72" charset="0"/>
              </a:rPr>
              <a:t>overruimte</a:t>
            </a:r>
            <a:r>
              <a:rPr lang="nl-NL" sz="2400" dirty="0" smtClean="0">
                <a:effectLst>
                  <a:outerShdw blurRad="38100" dist="38100" dir="2700000" algn="tl">
                    <a:srgbClr val="04617B"/>
                  </a:outerShdw>
                </a:effectLst>
                <a:latin typeface="Calibri" pitchFamily="-72" charset="0"/>
              </a:rPr>
              <a:t> voor bosontwikkeling, vooral langs ondiep (stromend) water</a:t>
            </a:r>
          </a:p>
          <a:p>
            <a:pPr>
              <a:buFont typeface="Times" pitchFamily="-72" charset="0"/>
              <a:buChar char="•"/>
            </a:pPr>
            <a:r>
              <a:rPr lang="nl-NL" sz="2400" dirty="0" smtClean="0">
                <a:effectLst>
                  <a:outerShdw blurRad="38100" dist="38100" dir="2700000" algn="tl">
                    <a:srgbClr val="04617B"/>
                  </a:outerShdw>
                </a:effectLst>
                <a:latin typeface="Calibri" pitchFamily="-72" charset="0"/>
              </a:rPr>
              <a:t>Cre</a:t>
            </a:r>
            <a:r>
              <a:rPr lang="nl-NL" altLang="ja-JP" sz="2400" dirty="0" smtClean="0">
                <a:effectLst>
                  <a:outerShdw blurRad="38100" dist="38100" dir="2700000" algn="tl">
                    <a:srgbClr val="04617B"/>
                  </a:outerShdw>
                </a:effectLst>
                <a:latin typeface="Calibri" pitchFamily="-72" charset="0"/>
              </a:rPr>
              <a:t>ë</a:t>
            </a:r>
            <a:r>
              <a:rPr lang="nl-NL" sz="2400" dirty="0" smtClean="0">
                <a:effectLst>
                  <a:outerShdw blurRad="38100" dist="38100" dir="2700000" algn="tl">
                    <a:srgbClr val="04617B"/>
                  </a:outerShdw>
                </a:effectLst>
                <a:latin typeface="Calibri" pitchFamily="-72" charset="0"/>
              </a:rPr>
              <a:t>er daarvoor </a:t>
            </a:r>
            <a:r>
              <a:rPr lang="nl-NL" sz="2400" dirty="0" err="1" smtClean="0">
                <a:effectLst>
                  <a:outerShdw blurRad="38100" dist="38100" dir="2700000" algn="tl">
                    <a:srgbClr val="04617B"/>
                  </a:outerShdw>
                </a:effectLst>
                <a:latin typeface="Calibri" pitchFamily="-72" charset="0"/>
              </a:rPr>
              <a:t>overruimte</a:t>
            </a:r>
            <a:r>
              <a:rPr lang="nl-NL" sz="2400" dirty="0" smtClean="0">
                <a:effectLst>
                  <a:outerShdw blurRad="38100" dist="38100" dir="2700000" algn="tl">
                    <a:srgbClr val="04617B"/>
                  </a:outerShdw>
                </a:effectLst>
                <a:latin typeface="Calibri" pitchFamily="-72" charset="0"/>
              </a:rPr>
              <a:t> in het ontwerp </a:t>
            </a:r>
          </a:p>
          <a:p>
            <a:pPr>
              <a:buFont typeface="Times" pitchFamily="-72" charset="0"/>
              <a:buChar char="•"/>
            </a:pPr>
            <a:r>
              <a:rPr lang="nl-NL" sz="2400" dirty="0" err="1" smtClean="0">
                <a:effectLst>
                  <a:outerShdw blurRad="38100" dist="38100" dir="2700000" algn="tl">
                    <a:srgbClr val="04617B"/>
                  </a:outerShdw>
                </a:effectLst>
                <a:latin typeface="Calibri" pitchFamily="-72" charset="0"/>
              </a:rPr>
              <a:t>Ontsteen</a:t>
            </a:r>
            <a:r>
              <a:rPr lang="nl-NL" sz="2400" dirty="0" smtClean="0">
                <a:effectLst>
                  <a:outerShdw blurRad="38100" dist="38100" dir="2700000" algn="tl">
                    <a:srgbClr val="04617B"/>
                  </a:outerShdw>
                </a:effectLst>
                <a:latin typeface="Calibri" pitchFamily="-72" charset="0"/>
              </a:rPr>
              <a:t> oevers =&gt; fluviatiele en eolische afzettingen</a:t>
            </a:r>
          </a:p>
          <a:p>
            <a:pPr>
              <a:buFont typeface="Times" pitchFamily="-72" charset="0"/>
              <a:buChar char="•"/>
            </a:pPr>
            <a:r>
              <a:rPr lang="nl-NL" sz="2400" dirty="0" smtClean="0">
                <a:effectLst>
                  <a:outerShdw blurRad="38100" dist="38100" dir="2700000" algn="tl">
                    <a:srgbClr val="04617B"/>
                  </a:outerShdw>
                </a:effectLst>
                <a:latin typeface="Calibri" pitchFamily="-72" charset="0"/>
              </a:rPr>
              <a:t>Vervang kribben door </a:t>
            </a:r>
            <a:r>
              <a:rPr lang="nl-NL" sz="2400" dirty="0" err="1" smtClean="0">
                <a:effectLst>
                  <a:outerShdw blurRad="38100" dist="38100" dir="2700000" algn="tl">
                    <a:srgbClr val="04617B"/>
                  </a:outerShdw>
                </a:effectLst>
                <a:latin typeface="Calibri" pitchFamily="-72" charset="0"/>
              </a:rPr>
              <a:t>langsdammen</a:t>
            </a:r>
            <a:r>
              <a:rPr lang="nl-NL" sz="2400" dirty="0" smtClean="0">
                <a:effectLst>
                  <a:outerShdw blurRad="38100" dist="38100" dir="2700000" algn="tl">
                    <a:srgbClr val="04617B"/>
                  </a:outerShdw>
                </a:effectLst>
                <a:latin typeface="Calibri" pitchFamily="-72" charset="0"/>
              </a:rPr>
              <a:t> met hout</a:t>
            </a:r>
          </a:p>
          <a:p>
            <a:pPr lvl="1">
              <a:buFont typeface="Times" pitchFamily="-72" charset="0"/>
              <a:buChar char="•"/>
            </a:pPr>
            <a:r>
              <a:rPr lang="nl-NL" dirty="0" smtClean="0">
                <a:effectLst>
                  <a:outerShdw blurRad="38100" dist="38100" dir="2700000" algn="tl">
                    <a:srgbClr val="04617B"/>
                  </a:outerShdw>
                </a:effectLst>
                <a:latin typeface="Calibri" pitchFamily="-72" charset="0"/>
              </a:rPr>
              <a:t>Bijvoorbeeld als verankerde matrix van kriskras gestapelde boomstammen / takken</a:t>
            </a:r>
            <a:endParaRPr lang="nl-NL" sz="2400" dirty="0" smtClean="0">
              <a:effectLst>
                <a:outerShdw blurRad="38100" dist="38100" dir="2700000" algn="tl">
                  <a:srgbClr val="04617B"/>
                </a:outerShdw>
              </a:effectLst>
              <a:latin typeface="Calibri" pitchFamily="-72" charset="0"/>
            </a:endParaRPr>
          </a:p>
          <a:p>
            <a:pPr>
              <a:buFont typeface="Times" pitchFamily="-72" charset="0"/>
              <a:buChar char="•"/>
            </a:pPr>
            <a:endParaRPr lang="nl-NL" sz="2400" dirty="0" smtClean="0">
              <a:effectLst>
                <a:outerShdw blurRad="38100" dist="38100" dir="2700000" algn="tl">
                  <a:srgbClr val="04617B"/>
                </a:outerShdw>
              </a:effectLst>
              <a:latin typeface="Calibri" pitchFamily="-72" charset="0"/>
            </a:endParaRPr>
          </a:p>
          <a:p>
            <a:pPr>
              <a:buFont typeface="Times" pitchFamily="-72" charset="0"/>
              <a:buChar char="•"/>
            </a:pPr>
            <a:endParaRPr lang="nl-NL" sz="2400" dirty="0" smtClean="0">
              <a:effectLst>
                <a:outerShdw blurRad="38100" dist="38100" dir="2700000" algn="tl">
                  <a:srgbClr val="04617B"/>
                </a:outerShdw>
              </a:effectLst>
              <a:latin typeface="Calibri" pitchFamily="-72" charset="0"/>
            </a:endParaRPr>
          </a:p>
          <a:p>
            <a:pPr lvl="1">
              <a:buFont typeface="Times" pitchFamily="-72" charset="0"/>
              <a:buChar char="•"/>
            </a:pPr>
            <a:endParaRPr lang="nl-NL" sz="2400" dirty="0" smtClean="0">
              <a:effectLst>
                <a:outerShdw blurRad="38100" dist="38100" dir="2700000" algn="tl">
                  <a:srgbClr val="04617B"/>
                </a:outerShdw>
              </a:effectLst>
              <a:latin typeface="Calibri" pitchFamily="-72" charset="0"/>
            </a:endParaRPr>
          </a:p>
          <a:p>
            <a:endParaRPr lang="nl-NL" sz="2400" dirty="0" smtClean="0">
              <a:effectLst>
                <a:outerShdw blurRad="38100" dist="38100" dir="2700000" algn="tl">
                  <a:srgbClr val="04617B"/>
                </a:outerShdw>
              </a:effectLst>
              <a:latin typeface="Calibri" pitchFamily="-72" charset="0"/>
            </a:endParaRPr>
          </a:p>
          <a:p>
            <a:endParaRPr lang="nl-NL" sz="2400" dirty="0" smtClean="0">
              <a:effectLst>
                <a:outerShdw blurRad="38100" dist="38100" dir="2700000" algn="tl">
                  <a:srgbClr val="04617B"/>
                </a:outerShdw>
              </a:effectLst>
              <a:latin typeface="Calibri" pitchFamily="-72" charset="0"/>
            </a:endParaRPr>
          </a:p>
          <a:p>
            <a:endParaRPr lang="nl-NL" sz="2400" dirty="0" smtClean="0">
              <a:effectLst>
                <a:outerShdw blurRad="38100" dist="38100" dir="2700000" algn="tl">
                  <a:srgbClr val="04617B"/>
                </a:outerShdw>
              </a:effectLst>
              <a:latin typeface="Calibri" pitchFamily="-72" charset="0"/>
            </a:endParaRPr>
          </a:p>
        </p:txBody>
      </p:sp>
    </p:spTree>
  </p:cSld>
  <p:clrMapOvr>
    <a:masterClrMapping/>
  </p:clrMapOvr>
  <p:transition advTm="1387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972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 isNarration="1">
              <p:cMediaNode showWhenStopped="0">
                <p:cTn id="1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4000" b="1" dirty="0" smtClean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Toepassingen</a:t>
            </a:r>
            <a:endParaRPr lang="nl-NL" sz="4000" b="1" dirty="0">
              <a:solidFill>
                <a:schemeClr val="bg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>
                <a:latin typeface="+mj-lt"/>
              </a:rPr>
              <a:t>Verankeren in hoofdstroom</a:t>
            </a:r>
            <a:endParaRPr lang="nl-NL" dirty="0">
              <a:latin typeface="+mj-lt"/>
            </a:endParaRP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nl-NL" dirty="0" smtClean="0">
                <a:latin typeface="+mj-lt"/>
              </a:rPr>
              <a:t>Verwerken in kunstwerken</a:t>
            </a:r>
            <a:endParaRPr lang="nl-NL" dirty="0">
              <a:latin typeface="+mj-lt"/>
            </a:endParaRPr>
          </a:p>
        </p:txBody>
      </p:sp>
      <p:pic>
        <p:nvPicPr>
          <p:cNvPr id="10" name="Tijdelijke aanduiding voor inhoud 9" descr="Schermafbeelding 2013-06-27 om 09.53.54.png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4" r="5924"/>
          <a:stretch>
            <a:fillRect/>
          </a:stretch>
        </p:blipFill>
        <p:spPr/>
      </p:pic>
      <p:pic>
        <p:nvPicPr>
          <p:cNvPr id="9" name="Tijdelijke aanduiding voor inhoud 8" descr="Schermafbeelding 2013-06-27 om 09.54.46.png"/>
          <p:cNvPicPr>
            <a:picLocks noGrp="1" noChangeAspect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05" r="1100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330781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5400" b="1" dirty="0" smtClean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Rol OBN</a:t>
            </a:r>
            <a:endParaRPr lang="nl-NL" sz="5400" b="1" dirty="0">
              <a:solidFill>
                <a:schemeClr val="bg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ijdelijke aanduiding voor inhoud 2"/>
          <p:cNvSpPr>
            <a:spLocks noGrp="1"/>
          </p:cNvSpPr>
          <p:nvPr>
            <p:ph sz="quarter" idx="2"/>
          </p:nvPr>
        </p:nvSpPr>
        <p:spPr>
          <a:xfrm>
            <a:off x="467544" y="1988840"/>
            <a:ext cx="7643813" cy="2160190"/>
          </a:xfrm>
        </p:spPr>
        <p:txBody>
          <a:bodyPr>
            <a:normAutofit/>
          </a:bodyPr>
          <a:lstStyle/>
          <a:p>
            <a:pPr>
              <a:buFont typeface="Times" pitchFamily="-72" charset="0"/>
              <a:buChar char="•"/>
            </a:pPr>
            <a:r>
              <a:rPr lang="nl-NL" sz="2400" dirty="0" smtClean="0">
                <a:effectLst>
                  <a:outerShdw blurRad="38100" dist="38100" dir="2700000" algn="tl">
                    <a:srgbClr val="04617B"/>
                  </a:outerShdw>
                </a:effectLst>
                <a:latin typeface="Calibri" pitchFamily="-72" charset="0"/>
              </a:rPr>
              <a:t>Support experimenten met hout in de rivier en nevengeulen (i.s.m. RWS)</a:t>
            </a:r>
          </a:p>
          <a:p>
            <a:pPr>
              <a:buFont typeface="Times" pitchFamily="-72" charset="0"/>
              <a:buChar char="•"/>
            </a:pPr>
            <a:r>
              <a:rPr lang="nl-NL" sz="2400" dirty="0" smtClean="0">
                <a:effectLst>
                  <a:outerShdw blurRad="38100" dist="38100" dir="2700000" algn="tl">
                    <a:srgbClr val="04617B"/>
                  </a:outerShdw>
                </a:effectLst>
                <a:latin typeface="Calibri" pitchFamily="-72" charset="0"/>
              </a:rPr>
              <a:t>Monitoring en evaluatie van deze </a:t>
            </a:r>
            <a:r>
              <a:rPr lang="nl-NL" sz="2400" dirty="0" smtClean="0">
                <a:effectLst>
                  <a:outerShdw blurRad="38100" dist="38100" dir="2700000" algn="tl">
                    <a:srgbClr val="04617B"/>
                  </a:outerShdw>
                </a:effectLst>
                <a:latin typeface="Calibri" pitchFamily="-72" charset="0"/>
              </a:rPr>
              <a:t>experimenten</a:t>
            </a:r>
            <a:endParaRPr lang="nl-NL" sz="2400" dirty="0">
              <a:effectLst>
                <a:outerShdw blurRad="38100" dist="38100" dir="2700000" algn="tl">
                  <a:srgbClr val="04617B"/>
                </a:outerShdw>
              </a:effectLst>
              <a:latin typeface="Calibri" pitchFamily="-72" charset="0"/>
            </a:endParaRPr>
          </a:p>
          <a:p>
            <a:pPr>
              <a:buFont typeface="Times" pitchFamily="-72" charset="0"/>
              <a:buChar char="•"/>
            </a:pPr>
            <a:r>
              <a:rPr lang="nl-NL" sz="2400" dirty="0" smtClean="0">
                <a:effectLst>
                  <a:outerShdw blurRad="38100" dist="38100" dir="2700000" algn="tl">
                    <a:srgbClr val="04617B"/>
                  </a:outerShdw>
                </a:effectLst>
                <a:latin typeface="Calibri" pitchFamily="-72" charset="0"/>
              </a:rPr>
              <a:t>Inventarisatie gericht op kansen voor bos langs de rivier (kansenkaart) =&gt; ruimte claimen / maken</a:t>
            </a:r>
          </a:p>
          <a:p>
            <a:pPr>
              <a:buFont typeface="Times" pitchFamily="-72" charset="0"/>
              <a:buChar char="•"/>
            </a:pPr>
            <a:endParaRPr lang="nl-NL" sz="2400" dirty="0" smtClean="0">
              <a:effectLst>
                <a:outerShdw blurRad="38100" dist="38100" dir="2700000" algn="tl">
                  <a:srgbClr val="04617B"/>
                </a:outerShdw>
              </a:effectLst>
              <a:latin typeface="Calibri" pitchFamily="-72" charset="0"/>
            </a:endParaRPr>
          </a:p>
          <a:p>
            <a:pPr>
              <a:buFont typeface="Times" pitchFamily="-72" charset="0"/>
              <a:buChar char="•"/>
            </a:pPr>
            <a:endParaRPr lang="nl-NL" sz="2400" dirty="0" smtClean="0">
              <a:effectLst>
                <a:outerShdw blurRad="38100" dist="38100" dir="2700000" algn="tl">
                  <a:srgbClr val="04617B"/>
                </a:outerShdw>
              </a:effectLst>
              <a:latin typeface="Calibri" pitchFamily="-72" charset="0"/>
            </a:endParaRPr>
          </a:p>
          <a:p>
            <a:pPr lvl="1">
              <a:buFont typeface="Times" pitchFamily="-72" charset="0"/>
              <a:buChar char="•"/>
            </a:pPr>
            <a:endParaRPr lang="nl-NL" sz="2400" dirty="0" smtClean="0">
              <a:effectLst>
                <a:outerShdw blurRad="38100" dist="38100" dir="2700000" algn="tl">
                  <a:srgbClr val="04617B"/>
                </a:outerShdw>
              </a:effectLst>
              <a:latin typeface="Calibri" pitchFamily="-72" charset="0"/>
            </a:endParaRPr>
          </a:p>
          <a:p>
            <a:endParaRPr lang="nl-NL" sz="2400" dirty="0" smtClean="0">
              <a:effectLst>
                <a:outerShdw blurRad="38100" dist="38100" dir="2700000" algn="tl">
                  <a:srgbClr val="04617B"/>
                </a:outerShdw>
              </a:effectLst>
              <a:latin typeface="Calibri" pitchFamily="-72" charset="0"/>
            </a:endParaRPr>
          </a:p>
          <a:p>
            <a:endParaRPr lang="nl-NL" sz="2400" dirty="0" smtClean="0">
              <a:effectLst>
                <a:outerShdw blurRad="38100" dist="38100" dir="2700000" algn="tl">
                  <a:srgbClr val="04617B"/>
                </a:outerShdw>
              </a:effectLst>
              <a:latin typeface="Calibri" pitchFamily="-72" charset="0"/>
            </a:endParaRPr>
          </a:p>
          <a:p>
            <a:endParaRPr lang="nl-NL" sz="2400" dirty="0" smtClean="0">
              <a:effectLst>
                <a:outerShdw blurRad="38100" dist="38100" dir="2700000" algn="tl">
                  <a:srgbClr val="04617B"/>
                </a:outerShdw>
              </a:effectLst>
              <a:latin typeface="Calibri" pitchFamily="-72" charset="0"/>
            </a:endParaRPr>
          </a:p>
        </p:txBody>
      </p:sp>
      <p:sp>
        <p:nvSpPr>
          <p:cNvPr id="10" name="Tijdelijke aanduiding voor inhoud 2"/>
          <p:cNvSpPr>
            <a:spLocks noGrp="1"/>
          </p:cNvSpPr>
          <p:nvPr>
            <p:ph sz="quarter" idx="2"/>
          </p:nvPr>
        </p:nvSpPr>
        <p:spPr>
          <a:xfrm>
            <a:off x="539552" y="4437112"/>
            <a:ext cx="7643813" cy="216019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nl-NL" sz="2400" dirty="0" smtClean="0">
              <a:effectLst>
                <a:outerShdw blurRad="38100" dist="38100" dir="2700000" algn="tl">
                  <a:srgbClr val="04617B"/>
                </a:outerShdw>
              </a:effectLst>
              <a:latin typeface="Calibri" pitchFamily="-72" charset="0"/>
            </a:endParaRPr>
          </a:p>
          <a:p>
            <a:pPr>
              <a:buFont typeface="Times" pitchFamily="-72" charset="0"/>
              <a:buChar char="•"/>
            </a:pPr>
            <a:endParaRPr lang="nl-NL" sz="2400" dirty="0" smtClean="0">
              <a:effectLst>
                <a:outerShdw blurRad="38100" dist="38100" dir="2700000" algn="tl">
                  <a:srgbClr val="04617B"/>
                </a:outerShdw>
              </a:effectLst>
              <a:latin typeface="Calibri" pitchFamily="-72" charset="0"/>
            </a:endParaRPr>
          </a:p>
          <a:p>
            <a:pPr lvl="1">
              <a:buFont typeface="Times" pitchFamily="-72" charset="0"/>
              <a:buChar char="•"/>
            </a:pPr>
            <a:endParaRPr lang="nl-NL" sz="2400" dirty="0" smtClean="0">
              <a:effectLst>
                <a:outerShdw blurRad="38100" dist="38100" dir="2700000" algn="tl">
                  <a:srgbClr val="04617B"/>
                </a:outerShdw>
              </a:effectLst>
              <a:latin typeface="Calibri" pitchFamily="-72" charset="0"/>
            </a:endParaRPr>
          </a:p>
          <a:p>
            <a:endParaRPr lang="nl-NL" sz="2400" dirty="0" smtClean="0">
              <a:effectLst>
                <a:outerShdw blurRad="38100" dist="38100" dir="2700000" algn="tl">
                  <a:srgbClr val="04617B"/>
                </a:outerShdw>
              </a:effectLst>
              <a:latin typeface="Calibri" pitchFamily="-72" charset="0"/>
            </a:endParaRPr>
          </a:p>
          <a:p>
            <a:endParaRPr lang="nl-NL" sz="2400" dirty="0" smtClean="0">
              <a:effectLst>
                <a:outerShdw blurRad="38100" dist="38100" dir="2700000" algn="tl">
                  <a:srgbClr val="04617B"/>
                </a:outerShdw>
              </a:effectLst>
              <a:latin typeface="Calibri" pitchFamily="-72" charset="0"/>
            </a:endParaRPr>
          </a:p>
          <a:p>
            <a:endParaRPr lang="nl-NL" sz="2400" dirty="0" smtClean="0">
              <a:effectLst>
                <a:outerShdw blurRad="38100" dist="38100" dir="2700000" algn="tl">
                  <a:srgbClr val="04617B"/>
                </a:outerShdw>
              </a:effectLst>
              <a:latin typeface="Calibri" pitchFamily="-72" charset="0"/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077072"/>
            <a:ext cx="8248228" cy="2679854"/>
          </a:xfrm>
          <a:prstGeom prst="rect">
            <a:avLst/>
          </a:prstGeom>
        </p:spPr>
      </p:pic>
      <p:sp>
        <p:nvSpPr>
          <p:cNvPr id="4" name="Tekstvak 3"/>
          <p:cNvSpPr txBox="1"/>
          <p:nvPr/>
        </p:nvSpPr>
        <p:spPr>
          <a:xfrm>
            <a:off x="6411516" y="6341665"/>
            <a:ext cx="230425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100" dirty="0" smtClean="0">
                <a:solidFill>
                  <a:srgbClr val="FF0000"/>
                </a:solidFill>
              </a:rPr>
              <a:t>Allier (Fr) foto Willem Overmars</a:t>
            </a:r>
            <a:endParaRPr lang="nl-NL" sz="11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0566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7" cstate="print">
            <a:lum bright="-40000"/>
          </a:blip>
          <a:srcRect/>
          <a:stretch>
            <a:fillRect/>
          </a:stretch>
        </p:blipFill>
        <p:spPr bwMode="auto">
          <a:xfrm>
            <a:off x="8246876" y="0"/>
            <a:ext cx="897124" cy="582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bliqueTopRight"/>
            <a:lightRig rig="threePt" dir="t"/>
          </a:scene3d>
        </p:spPr>
      </p:pic>
      <p:pic>
        <p:nvPicPr>
          <p:cNvPr id="13" name="Opgenomen geluid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/>
          <a:stretch>
            <a:fillRect/>
          </a:stretch>
        </p:blipFill>
        <p:spPr bwMode="auto">
          <a:xfrm>
            <a:off x="306388" y="26035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~PP718.WAV">
            <a:hlinkClick r:id="" action="ppaction://media"/>
          </p:cNvPr>
          <p:cNvPicPr>
            <a:picLocks noRot="1"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rcRect/>
          <a:stretch>
            <a:fillRect/>
          </a:stretch>
        </p:blipFill>
        <p:spPr bwMode="auto">
          <a:xfrm>
            <a:off x="8674100" y="63881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itel 1"/>
          <p:cNvSpPr txBox="1">
            <a:spLocks/>
          </p:cNvSpPr>
          <p:nvPr/>
        </p:nvSpPr>
        <p:spPr>
          <a:xfrm>
            <a:off x="649288" y="906463"/>
            <a:ext cx="7340600" cy="2738437"/>
          </a:xfrm>
          <a:prstGeom prst="rect">
            <a:avLst/>
          </a:prstGeom>
        </p:spPr>
        <p:txBody>
          <a:bodyPr lIns="0" rIns="0" bIns="0" anchor="b"/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r>
              <a:rPr lang="nl-NL" sz="8000" b="1" dirty="0" smtClean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Zegt het voort!</a:t>
            </a:r>
            <a:endParaRPr lang="nl-NL" sz="8000" b="1" dirty="0">
              <a:solidFill>
                <a:schemeClr val="bg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sz="quarter" idx="2"/>
          </p:nvPr>
        </p:nvSpPr>
        <p:spPr>
          <a:xfrm>
            <a:off x="457200" y="2420938"/>
            <a:ext cx="7643813" cy="3940175"/>
          </a:xfrm>
        </p:spPr>
        <p:txBody>
          <a:bodyPr>
            <a:normAutofit/>
          </a:bodyPr>
          <a:lstStyle/>
          <a:p>
            <a:pPr marL="0" indent="0"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endParaRPr lang="nl-NL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n-ea"/>
              <a:cs typeface="+mn-cs"/>
            </a:endParaRP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nl-NL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n-ea"/>
              <a:cs typeface="+mn-cs"/>
            </a:endParaRP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nl-NL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n-ea"/>
              <a:cs typeface="+mn-cs"/>
            </a:endParaRPr>
          </a:p>
        </p:txBody>
      </p:sp>
    </p:spTree>
  </p:cSld>
  <p:clrMapOvr>
    <a:masterClrMapping/>
  </p:clrMapOvr>
  <p:transition advTm="1387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972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 isNarration="1">
              <p:cMediaNode showWhenStopped="0">
                <p:cTn id="1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smtClean="0"/>
              <a:t>Dank voor uw aandacht</a:t>
            </a:r>
          </a:p>
        </p:txBody>
      </p:sp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692275" y="2060575"/>
            <a:ext cx="5943600" cy="385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8" cstate="print">
            <a:lum bright="-40000"/>
          </a:blip>
          <a:srcRect/>
          <a:stretch>
            <a:fillRect/>
          </a:stretch>
        </p:blipFill>
        <p:spPr bwMode="auto">
          <a:xfrm>
            <a:off x="8246876" y="0"/>
            <a:ext cx="897124" cy="582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bliqueTopRight"/>
            <a:lightRig rig="threePt" dir="t"/>
          </a:scene3d>
        </p:spPr>
      </p:pic>
      <p:pic>
        <p:nvPicPr>
          <p:cNvPr id="6" name="Dia 27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rcRect/>
          <a:stretch>
            <a:fillRect/>
          </a:stretch>
        </p:blipFill>
        <p:spPr bwMode="auto">
          <a:xfrm>
            <a:off x="395288" y="404813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~PP2896.WAV">
            <a:hlinkClick r:id="" action="ppaction://media"/>
          </p:cNvPr>
          <p:cNvPicPr>
            <a:picLocks noRot="1"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rcRect/>
          <a:stretch>
            <a:fillRect/>
          </a:stretch>
        </p:blipFill>
        <p:spPr bwMode="auto">
          <a:xfrm>
            <a:off x="8674100" y="63881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483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66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 isNarration="1">
              <p:cMediaNode showWhenStopped="0">
                <p:cTn id="1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44500" y="2205038"/>
            <a:ext cx="8159750" cy="431800"/>
          </a:xfrm>
        </p:spPr>
        <p:txBody>
          <a:bodyPr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nl-NL" sz="2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Mud River British Columbia</a:t>
            </a:r>
            <a:endParaRPr lang="nl-NL" sz="2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j-ea"/>
              <a:cs typeface="+mj-cs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7" cstate="print">
            <a:lum bright="-40000"/>
          </a:blip>
          <a:srcRect/>
          <a:stretch>
            <a:fillRect/>
          </a:stretch>
        </p:blipFill>
        <p:spPr bwMode="auto">
          <a:xfrm>
            <a:off x="8246876" y="0"/>
            <a:ext cx="897124" cy="582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bliqueTopRight"/>
            <a:lightRig rig="threePt" dir="t"/>
          </a:scene3d>
        </p:spPr>
      </p:pic>
      <p:pic>
        <p:nvPicPr>
          <p:cNvPr id="13" name="Opgenomen geluid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/>
          <a:stretch>
            <a:fillRect/>
          </a:stretch>
        </p:blipFill>
        <p:spPr bwMode="auto">
          <a:xfrm>
            <a:off x="306388" y="26035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~PP718.WAV">
            <a:hlinkClick r:id="" action="ppaction://media"/>
          </p:cNvPr>
          <p:cNvPicPr>
            <a:picLocks noRot="1"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rcRect/>
          <a:stretch>
            <a:fillRect/>
          </a:stretch>
        </p:blipFill>
        <p:spPr bwMode="auto">
          <a:xfrm>
            <a:off x="8674100" y="63881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itel 1"/>
          <p:cNvSpPr txBox="1">
            <a:spLocks/>
          </p:cNvSpPr>
          <p:nvPr/>
        </p:nvSpPr>
        <p:spPr>
          <a:xfrm>
            <a:off x="649288" y="906463"/>
            <a:ext cx="7340600" cy="793750"/>
          </a:xfrm>
          <a:prstGeom prst="rect">
            <a:avLst/>
          </a:prstGeom>
        </p:spPr>
        <p:txBody>
          <a:bodyPr lIns="0" rIns="0" bIns="0" anchor="b"/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nl-NL" sz="4000" b="1" dirty="0" smtClean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Natuurlijk bos op de rivieroevers</a:t>
            </a:r>
            <a:endParaRPr lang="nl-NL" sz="4000" b="1" dirty="0">
              <a:solidFill>
                <a:schemeClr val="bg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8438" name="Tijdelijke aanduiding voor inhoud 5"/>
          <p:cNvPicPr>
            <a:picLocks noGrp="1" noChangeAspect="1"/>
          </p:cNvPicPr>
          <p:nvPr>
            <p:ph sz="quarter" idx="4"/>
          </p:nvPr>
        </p:nvPicPr>
        <p:blipFill>
          <a:blip r:embed="rId10"/>
          <a:srcRect/>
          <a:stretch>
            <a:fillRect/>
          </a:stretch>
        </p:blipFill>
        <p:spPr>
          <a:xfrm>
            <a:off x="4645025" y="2921000"/>
            <a:ext cx="4041775" cy="3033713"/>
          </a:xfrm>
        </p:spPr>
      </p:pic>
      <p:pic>
        <p:nvPicPr>
          <p:cNvPr id="18439" name="Tijdelijke aanduiding voor inhoud 3"/>
          <p:cNvPicPr>
            <a:picLocks noGrp="1" noChangeAspect="1"/>
          </p:cNvPicPr>
          <p:nvPr>
            <p:ph sz="quarter" idx="2"/>
          </p:nvPr>
        </p:nvPicPr>
        <p:blipFill>
          <a:blip r:embed="rId11"/>
          <a:srcRect/>
          <a:stretch>
            <a:fillRect/>
          </a:stretch>
        </p:blipFill>
        <p:spPr>
          <a:xfrm>
            <a:off x="58738" y="2924175"/>
            <a:ext cx="4513262" cy="3025775"/>
          </a:xfrm>
        </p:spPr>
      </p:pic>
    </p:spTree>
  </p:cSld>
  <p:clrMapOvr>
    <a:masterClrMapping/>
  </p:clrMapOvr>
  <p:transition advTm="1387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972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 isNarration="1">
              <p:cMediaNode showWhenStopped="0">
                <p:cTn id="1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7" cstate="print">
            <a:lum bright="-40000"/>
          </a:blip>
          <a:srcRect/>
          <a:stretch>
            <a:fillRect/>
          </a:stretch>
        </p:blipFill>
        <p:spPr bwMode="auto">
          <a:xfrm>
            <a:off x="8246876" y="0"/>
            <a:ext cx="897124" cy="582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bliqueTopRight"/>
            <a:lightRig rig="threePt" dir="t"/>
          </a:scene3d>
        </p:spPr>
      </p:pic>
      <p:pic>
        <p:nvPicPr>
          <p:cNvPr id="13" name="Opgenomen geluid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/>
          <a:stretch>
            <a:fillRect/>
          </a:stretch>
        </p:blipFill>
        <p:spPr bwMode="auto">
          <a:xfrm>
            <a:off x="306388" y="26035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~PP718.WAV">
            <a:hlinkClick r:id="" action="ppaction://media"/>
          </p:cNvPr>
          <p:cNvPicPr>
            <a:picLocks noRot="1"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rcRect/>
          <a:stretch>
            <a:fillRect/>
          </a:stretch>
        </p:blipFill>
        <p:spPr bwMode="auto">
          <a:xfrm>
            <a:off x="8674100" y="63881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itel 1"/>
          <p:cNvSpPr txBox="1">
            <a:spLocks/>
          </p:cNvSpPr>
          <p:nvPr/>
        </p:nvSpPr>
        <p:spPr>
          <a:xfrm>
            <a:off x="649288" y="906463"/>
            <a:ext cx="7340600" cy="793750"/>
          </a:xfrm>
          <a:prstGeom prst="rect">
            <a:avLst/>
          </a:prstGeom>
        </p:spPr>
        <p:txBody>
          <a:bodyPr lIns="0" rIns="0" bIns="0" anchor="b"/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nl-NL" sz="4000" b="1" dirty="0" smtClean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Natuurlijk bos op de rivieroevers</a:t>
            </a:r>
            <a:endParaRPr lang="nl-NL" sz="4000" b="1" dirty="0">
              <a:solidFill>
                <a:schemeClr val="bg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6513"/>
          </a:xfrm>
        </p:spPr>
        <p:txBody>
          <a:bodyPr>
            <a:normAutofit/>
          </a:bodyPr>
          <a:lstStyle/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nl-NL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n-ea"/>
              <a:cs typeface="+mn-cs"/>
            </a:endParaRPr>
          </a:p>
        </p:txBody>
      </p:sp>
      <p:pic>
        <p:nvPicPr>
          <p:cNvPr id="20486" name="Picture 2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800600" y="2924175"/>
            <a:ext cx="4043363" cy="303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7" name="Tijdelijke aanduiding voor inhoud 3"/>
          <p:cNvPicPr>
            <a:picLocks noGrp="1" noChangeAspect="1"/>
          </p:cNvPicPr>
          <p:nvPr>
            <p:ph sz="quarter" idx="4"/>
          </p:nvPr>
        </p:nvPicPr>
        <p:blipFill>
          <a:blip r:embed="rId11"/>
          <a:srcRect/>
          <a:stretch>
            <a:fillRect/>
          </a:stretch>
        </p:blipFill>
        <p:spPr>
          <a:xfrm>
            <a:off x="179388" y="2924175"/>
            <a:ext cx="4513262" cy="3033713"/>
          </a:xfrm>
        </p:spPr>
      </p:pic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444500" y="2205038"/>
            <a:ext cx="8159750" cy="431800"/>
          </a:xfrm>
        </p:spPr>
        <p:txBody>
          <a:bodyPr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nl-NL" sz="24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Yonne</a:t>
            </a:r>
            <a:r>
              <a:rPr lang="nl-NL" sz="2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 in </a:t>
            </a:r>
            <a:r>
              <a:rPr lang="nl-NL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F</a:t>
            </a:r>
            <a:r>
              <a:rPr lang="nl-NL" sz="2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rankrijk</a:t>
            </a:r>
            <a:endParaRPr lang="nl-NL" sz="2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j-ea"/>
              <a:cs typeface="+mj-cs"/>
            </a:endParaRPr>
          </a:p>
        </p:txBody>
      </p:sp>
    </p:spTree>
  </p:cSld>
  <p:clrMapOvr>
    <a:masterClrMapping/>
  </p:clrMapOvr>
  <p:transition advTm="1387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972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 isNarration="1">
              <p:cMediaNode showWhenStopped="0">
                <p:cTn id="1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7" cstate="print">
            <a:lum bright="-40000"/>
          </a:blip>
          <a:srcRect/>
          <a:stretch>
            <a:fillRect/>
          </a:stretch>
        </p:blipFill>
        <p:spPr bwMode="auto">
          <a:xfrm>
            <a:off x="8246876" y="0"/>
            <a:ext cx="897124" cy="582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bliqueTopRight"/>
            <a:lightRig rig="threePt" dir="t"/>
          </a:scene3d>
        </p:spPr>
      </p:pic>
      <p:pic>
        <p:nvPicPr>
          <p:cNvPr id="13" name="Opgenomen geluid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/>
          <a:stretch>
            <a:fillRect/>
          </a:stretch>
        </p:blipFill>
        <p:spPr bwMode="auto">
          <a:xfrm>
            <a:off x="306388" y="26035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~PP718.WAV">
            <a:hlinkClick r:id="" action="ppaction://media"/>
          </p:cNvPr>
          <p:cNvPicPr>
            <a:picLocks noRot="1"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rcRect/>
          <a:stretch>
            <a:fillRect/>
          </a:stretch>
        </p:blipFill>
        <p:spPr bwMode="auto">
          <a:xfrm>
            <a:off x="8674100" y="63881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Tijdelijke aanduiding voor inhoud 5"/>
          <p:cNvPicPr>
            <a:picLocks noGrp="1" noChangeAspect="1"/>
          </p:cNvPicPr>
          <p:nvPr>
            <p:ph sz="quarter" idx="4"/>
          </p:nvPr>
        </p:nvPicPr>
        <p:blipFill>
          <a:blip r:embed="rId10"/>
          <a:srcRect/>
          <a:stretch>
            <a:fillRect/>
          </a:stretch>
        </p:blipFill>
        <p:spPr>
          <a:xfrm>
            <a:off x="4645025" y="2922588"/>
            <a:ext cx="4041775" cy="3030537"/>
          </a:xfrm>
        </p:spPr>
      </p:pic>
      <p:sp>
        <p:nvSpPr>
          <p:cNvPr id="10" name="Titel 1"/>
          <p:cNvSpPr txBox="1">
            <a:spLocks/>
          </p:cNvSpPr>
          <p:nvPr/>
        </p:nvSpPr>
        <p:spPr>
          <a:xfrm>
            <a:off x="649288" y="906463"/>
            <a:ext cx="7340600" cy="793750"/>
          </a:xfrm>
          <a:prstGeom prst="rect">
            <a:avLst/>
          </a:prstGeom>
        </p:spPr>
        <p:txBody>
          <a:bodyPr lIns="0" rIns="0" bIns="0" anchor="b"/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nl-NL" sz="4000" b="1" dirty="0" smtClean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Natuurlijk bos op de rivieroevers</a:t>
            </a:r>
            <a:endParaRPr lang="nl-NL" sz="4000" b="1" dirty="0">
              <a:solidFill>
                <a:schemeClr val="bg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2534" name="Tijdelijke aanduiding voor inhoud 1"/>
          <p:cNvPicPr>
            <a:picLocks noGrp="1" noChangeAspect="1"/>
          </p:cNvPicPr>
          <p:nvPr>
            <p:ph sz="quarter" idx="2"/>
          </p:nvPr>
        </p:nvPicPr>
        <p:blipFill>
          <a:blip r:embed="rId11"/>
          <a:srcRect/>
          <a:stretch>
            <a:fillRect/>
          </a:stretch>
        </p:blipFill>
        <p:spPr>
          <a:xfrm>
            <a:off x="53975" y="2922588"/>
            <a:ext cx="4446588" cy="3030537"/>
          </a:xfrm>
        </p:spPr>
      </p:pic>
      <p:pic>
        <p:nvPicPr>
          <p:cNvPr id="22535" name="Tijdelijke aanduiding voor inhoud 5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4645025" y="2922588"/>
            <a:ext cx="4041775" cy="303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444500" y="2205038"/>
            <a:ext cx="8159750" cy="431800"/>
          </a:xfrm>
        </p:spPr>
        <p:txBody>
          <a:bodyPr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nl-NL" sz="2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Aisne in Frankrijk</a:t>
            </a:r>
            <a:endParaRPr lang="nl-NL" sz="2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j-ea"/>
              <a:cs typeface="+mj-cs"/>
            </a:endParaRPr>
          </a:p>
        </p:txBody>
      </p:sp>
    </p:spTree>
  </p:cSld>
  <p:clrMapOvr>
    <a:masterClrMapping/>
  </p:clrMapOvr>
  <p:transition advTm="1387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972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 isNarration="1">
              <p:cMediaNode showWhenStopped="0">
                <p:cTn id="1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7" cstate="print">
            <a:lum bright="-40000"/>
          </a:blip>
          <a:srcRect/>
          <a:stretch>
            <a:fillRect/>
          </a:stretch>
        </p:blipFill>
        <p:spPr bwMode="auto">
          <a:xfrm>
            <a:off x="8246876" y="0"/>
            <a:ext cx="897124" cy="582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bliqueTopRight"/>
            <a:lightRig rig="threePt" dir="t"/>
          </a:scene3d>
        </p:spPr>
      </p:pic>
      <p:pic>
        <p:nvPicPr>
          <p:cNvPr id="13" name="Opgenomen geluid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/>
          <a:stretch>
            <a:fillRect/>
          </a:stretch>
        </p:blipFill>
        <p:spPr bwMode="auto">
          <a:xfrm>
            <a:off x="306388" y="26035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~PP718.WAV">
            <a:hlinkClick r:id="" action="ppaction://media"/>
          </p:cNvPr>
          <p:cNvPicPr>
            <a:picLocks noRot="1"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rcRect/>
          <a:stretch>
            <a:fillRect/>
          </a:stretch>
        </p:blipFill>
        <p:spPr bwMode="auto">
          <a:xfrm>
            <a:off x="8674100" y="63881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0" name="Tijdelijke aanduiding voor inhoud 5"/>
          <p:cNvPicPr>
            <a:picLocks noGrp="1" noChangeAspect="1"/>
          </p:cNvPicPr>
          <p:nvPr>
            <p:ph sz="quarter" idx="4"/>
          </p:nvPr>
        </p:nvPicPr>
        <p:blipFill>
          <a:blip r:embed="rId10"/>
          <a:srcRect/>
          <a:stretch>
            <a:fillRect/>
          </a:stretch>
        </p:blipFill>
        <p:spPr>
          <a:xfrm>
            <a:off x="4645025" y="2922588"/>
            <a:ext cx="4041775" cy="3030537"/>
          </a:xfrm>
        </p:spPr>
      </p:pic>
      <p:sp>
        <p:nvSpPr>
          <p:cNvPr id="10" name="Titel 1"/>
          <p:cNvSpPr txBox="1">
            <a:spLocks/>
          </p:cNvSpPr>
          <p:nvPr/>
        </p:nvSpPr>
        <p:spPr>
          <a:xfrm>
            <a:off x="649288" y="906463"/>
            <a:ext cx="7340600" cy="793750"/>
          </a:xfrm>
          <a:prstGeom prst="rect">
            <a:avLst/>
          </a:prstGeom>
        </p:spPr>
        <p:txBody>
          <a:bodyPr lIns="0" rIns="0" bIns="0" anchor="b"/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nl-NL" sz="4000" b="1" dirty="0" smtClean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Bomen in rivieren</a:t>
            </a:r>
            <a:endParaRPr lang="nl-NL" sz="4000" b="1" dirty="0">
              <a:solidFill>
                <a:schemeClr val="bg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4582" name="Tijdelijke aanduiding voor inhoud 5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645025" y="2922588"/>
            <a:ext cx="4041775" cy="303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3" name="Tijdelijke aanduiding voor inhoud 5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4645025" y="2924175"/>
            <a:ext cx="4041775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itel 1"/>
          <p:cNvSpPr>
            <a:spLocks noGrp="1"/>
          </p:cNvSpPr>
          <p:nvPr>
            <p:ph type="title"/>
          </p:nvPr>
        </p:nvSpPr>
        <p:spPr>
          <a:xfrm>
            <a:off x="444500" y="2205038"/>
            <a:ext cx="8159750" cy="431800"/>
          </a:xfrm>
        </p:spPr>
        <p:txBody>
          <a:bodyPr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nl-NL" sz="2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Maas in Frankrijk</a:t>
            </a:r>
            <a:endParaRPr lang="nl-NL" sz="2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j-ea"/>
              <a:cs typeface="+mj-cs"/>
            </a:endParaRPr>
          </a:p>
        </p:txBody>
      </p:sp>
      <p:pic>
        <p:nvPicPr>
          <p:cNvPr id="24585" name="Afbeelding 1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306388" y="2922588"/>
            <a:ext cx="4202112" cy="303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1387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972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 isNarration="1">
              <p:cMediaNode showWhenStopped="0">
                <p:cTn id="1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7" cstate="print">
            <a:lum bright="-40000"/>
          </a:blip>
          <a:srcRect/>
          <a:stretch>
            <a:fillRect/>
          </a:stretch>
        </p:blipFill>
        <p:spPr bwMode="auto">
          <a:xfrm>
            <a:off x="8246876" y="0"/>
            <a:ext cx="897124" cy="582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bliqueTopRight"/>
            <a:lightRig rig="threePt" dir="t"/>
          </a:scene3d>
        </p:spPr>
      </p:pic>
      <p:pic>
        <p:nvPicPr>
          <p:cNvPr id="13" name="Opgenomen geluid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/>
          <a:stretch>
            <a:fillRect/>
          </a:stretch>
        </p:blipFill>
        <p:spPr bwMode="auto">
          <a:xfrm>
            <a:off x="306388" y="26035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~PP718.WAV">
            <a:hlinkClick r:id="" action="ppaction://media"/>
          </p:cNvPr>
          <p:cNvPicPr>
            <a:picLocks noRot="1"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rcRect/>
          <a:stretch>
            <a:fillRect/>
          </a:stretch>
        </p:blipFill>
        <p:spPr bwMode="auto">
          <a:xfrm>
            <a:off x="8674100" y="63881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itel 1"/>
          <p:cNvSpPr txBox="1">
            <a:spLocks/>
          </p:cNvSpPr>
          <p:nvPr/>
        </p:nvSpPr>
        <p:spPr>
          <a:xfrm>
            <a:off x="649288" y="906463"/>
            <a:ext cx="7340600" cy="793750"/>
          </a:xfrm>
          <a:prstGeom prst="rect">
            <a:avLst/>
          </a:prstGeom>
        </p:spPr>
        <p:txBody>
          <a:bodyPr lIns="0" rIns="0" bIns="0" anchor="b"/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nl-NL" sz="4000" b="1" dirty="0" smtClean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Bomen en levende meandering</a:t>
            </a:r>
            <a:endParaRPr lang="nl-NL" sz="4000" b="1" dirty="0">
              <a:solidFill>
                <a:schemeClr val="bg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6629" name="Tijdelijke aanduiding voor inhoud 4"/>
          <p:cNvPicPr>
            <a:picLocks noChangeAspect="1"/>
          </p:cNvPicPr>
          <p:nvPr/>
        </p:nvPicPr>
        <p:blipFill>
          <a:blip r:embed="rId10"/>
          <a:srcRect l="11787" t="11787"/>
          <a:stretch>
            <a:fillRect/>
          </a:stretch>
        </p:blipFill>
        <p:spPr bwMode="auto">
          <a:xfrm>
            <a:off x="4808538" y="3095625"/>
            <a:ext cx="4038600" cy="269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itel 1"/>
          <p:cNvSpPr>
            <a:spLocks noGrp="1"/>
          </p:cNvSpPr>
          <p:nvPr>
            <p:ph type="title"/>
          </p:nvPr>
        </p:nvSpPr>
        <p:spPr>
          <a:xfrm>
            <a:off x="444500" y="2205038"/>
            <a:ext cx="8159750" cy="431800"/>
          </a:xfrm>
        </p:spPr>
        <p:txBody>
          <a:bodyPr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nl-NL" sz="2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Geul in Zuid Limburg</a:t>
            </a:r>
            <a:endParaRPr lang="nl-NL" sz="2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j-ea"/>
              <a:cs typeface="+mj-cs"/>
            </a:endParaRPr>
          </a:p>
        </p:txBody>
      </p:sp>
      <p:pic>
        <p:nvPicPr>
          <p:cNvPr id="26631" name="Afbeelding 3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306388" y="3095625"/>
            <a:ext cx="4321175" cy="270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1387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972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 isNarration="1">
              <p:cMediaNode showWhenStopped="0">
                <p:cTn id="1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7" cstate="print">
            <a:lum bright="-40000"/>
          </a:blip>
          <a:srcRect/>
          <a:stretch>
            <a:fillRect/>
          </a:stretch>
        </p:blipFill>
        <p:spPr bwMode="auto">
          <a:xfrm>
            <a:off x="8246876" y="0"/>
            <a:ext cx="897124" cy="582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bliqueTopRight"/>
            <a:lightRig rig="threePt" dir="t"/>
          </a:scene3d>
        </p:spPr>
      </p:pic>
      <p:pic>
        <p:nvPicPr>
          <p:cNvPr id="13" name="Opgenomen geluid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/>
          <a:stretch>
            <a:fillRect/>
          </a:stretch>
        </p:blipFill>
        <p:spPr bwMode="auto">
          <a:xfrm>
            <a:off x="306388" y="26035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~PP718.WAV">
            <a:hlinkClick r:id="" action="ppaction://media"/>
          </p:cNvPr>
          <p:cNvPicPr>
            <a:picLocks noRot="1"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rcRect/>
          <a:stretch>
            <a:fillRect/>
          </a:stretch>
        </p:blipFill>
        <p:spPr bwMode="auto">
          <a:xfrm>
            <a:off x="8674100" y="63881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itel 1"/>
          <p:cNvSpPr txBox="1">
            <a:spLocks/>
          </p:cNvSpPr>
          <p:nvPr/>
        </p:nvSpPr>
        <p:spPr>
          <a:xfrm>
            <a:off x="649288" y="906463"/>
            <a:ext cx="7340600" cy="793750"/>
          </a:xfrm>
          <a:prstGeom prst="rect">
            <a:avLst/>
          </a:prstGeom>
        </p:spPr>
        <p:txBody>
          <a:bodyPr lIns="0" rIns="0" bIns="0" anchor="b"/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nl-NL" sz="4000" b="1" dirty="0" smtClean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Bomen en levende meandering</a:t>
            </a:r>
            <a:endParaRPr lang="nl-NL" sz="4000" b="1" dirty="0">
              <a:solidFill>
                <a:schemeClr val="bg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8677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10"/>
          <a:srcRect/>
          <a:stretch>
            <a:fillRect/>
          </a:stretch>
        </p:blipFill>
        <p:spPr>
          <a:xfrm>
            <a:off x="4859338" y="3151188"/>
            <a:ext cx="4041775" cy="2695575"/>
          </a:xfrm>
        </p:spPr>
      </p:pic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444500" y="2205038"/>
            <a:ext cx="8159750" cy="431800"/>
          </a:xfrm>
        </p:spPr>
        <p:txBody>
          <a:bodyPr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nl-NL" sz="24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Gelderns</a:t>
            </a:r>
            <a:r>
              <a:rPr lang="nl-NL" sz="2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 Kanaal in Midden Limburg</a:t>
            </a:r>
            <a:endParaRPr lang="nl-NL" sz="2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j-ea"/>
              <a:cs typeface="+mj-cs"/>
            </a:endParaRPr>
          </a:p>
        </p:txBody>
      </p:sp>
      <p:pic>
        <p:nvPicPr>
          <p:cNvPr id="28679" name="Afbeelding 1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107950" y="3125788"/>
            <a:ext cx="4618038" cy="273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1387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972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 isNarration="1">
              <p:cMediaNode showWhenStopped="0">
                <p:cTn id="1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7" cstate="print">
            <a:lum bright="-40000"/>
          </a:blip>
          <a:srcRect/>
          <a:stretch>
            <a:fillRect/>
          </a:stretch>
        </p:blipFill>
        <p:spPr bwMode="auto">
          <a:xfrm>
            <a:off x="8246876" y="0"/>
            <a:ext cx="897124" cy="582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bliqueTopRight"/>
            <a:lightRig rig="threePt" dir="t"/>
          </a:scene3d>
        </p:spPr>
      </p:pic>
      <p:pic>
        <p:nvPicPr>
          <p:cNvPr id="13" name="Opgenomen geluid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/>
          <a:stretch>
            <a:fillRect/>
          </a:stretch>
        </p:blipFill>
        <p:spPr bwMode="auto">
          <a:xfrm>
            <a:off x="306388" y="26035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~PP718.WAV">
            <a:hlinkClick r:id="" action="ppaction://media"/>
          </p:cNvPr>
          <p:cNvPicPr>
            <a:picLocks noRot="1"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rcRect/>
          <a:stretch>
            <a:fillRect/>
          </a:stretch>
        </p:blipFill>
        <p:spPr bwMode="auto">
          <a:xfrm>
            <a:off x="8674100" y="63881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itel 1"/>
          <p:cNvSpPr txBox="1">
            <a:spLocks/>
          </p:cNvSpPr>
          <p:nvPr/>
        </p:nvSpPr>
        <p:spPr>
          <a:xfrm>
            <a:off x="649288" y="906463"/>
            <a:ext cx="7340600" cy="793750"/>
          </a:xfrm>
          <a:prstGeom prst="rect">
            <a:avLst/>
          </a:prstGeom>
        </p:spPr>
        <p:txBody>
          <a:bodyPr lIns="0" rIns="0" bIns="0" anchor="b"/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nl-NL" sz="4000" b="1" dirty="0" smtClean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Bomen en gevarieerde bedding</a:t>
            </a:r>
            <a:endParaRPr lang="nl-NL" sz="4000" b="1" dirty="0">
              <a:solidFill>
                <a:schemeClr val="bg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25" name="Picture 2"/>
          <p:cNvPicPr>
            <a:picLocks noChangeAspect="1" noChangeArrowheads="1"/>
          </p:cNvPicPr>
          <p:nvPr/>
        </p:nvPicPr>
        <p:blipFill>
          <a:blip r:embed="rId10"/>
          <a:srcRect l="2167" t="13637" r="2316"/>
          <a:stretch>
            <a:fillRect/>
          </a:stretch>
        </p:blipFill>
        <p:spPr bwMode="auto">
          <a:xfrm>
            <a:off x="684213" y="3351213"/>
            <a:ext cx="7577137" cy="73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6" name="Picture 2"/>
          <p:cNvPicPr>
            <a:picLocks noChangeAspect="1" noChangeArrowheads="1"/>
          </p:cNvPicPr>
          <p:nvPr/>
        </p:nvPicPr>
        <p:blipFill>
          <a:blip r:embed="rId11"/>
          <a:srcRect l="1830" t="10867" r="2533" b="10738"/>
          <a:stretch>
            <a:fillRect/>
          </a:stretch>
        </p:blipFill>
        <p:spPr bwMode="auto">
          <a:xfrm rot="-60000">
            <a:off x="684213" y="4362450"/>
            <a:ext cx="7559675" cy="153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hthoek 1"/>
          <p:cNvSpPr/>
          <p:nvPr/>
        </p:nvSpPr>
        <p:spPr>
          <a:xfrm>
            <a:off x="6962775" y="6323013"/>
            <a:ext cx="1308100" cy="3667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l-NL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Mutz</a:t>
            </a:r>
            <a:r>
              <a:rPr lang="nl-N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, 2000</a:t>
            </a:r>
          </a:p>
        </p:txBody>
      </p:sp>
    </p:spTree>
  </p:cSld>
  <p:clrMapOvr>
    <a:masterClrMapping/>
  </p:clrMapOvr>
  <p:transition advTm="1387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972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 isNarration="1">
              <p:cMediaNode showWhenStopped="0">
                <p:cTn id="1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377 Presentatie vs. 2.3">
  <a:themeElements>
    <a:clrScheme name="Stroom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Stroom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Stroom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377 Presentatie vs. 2.3</Template>
  <TotalTime>4672</TotalTime>
  <Words>735</Words>
  <Application>Microsoft Office PowerPoint</Application>
  <PresentationFormat>Diavoorstelling (4:3)</PresentationFormat>
  <Paragraphs>140</Paragraphs>
  <Slides>27</Slides>
  <Notes>26</Notes>
  <HiddenSlides>0</HiddenSlides>
  <MMClips>49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27</vt:i4>
      </vt:variant>
    </vt:vector>
  </HeadingPairs>
  <TitlesOfParts>
    <vt:vector size="28" baseType="lpstr">
      <vt:lpstr>377 Presentatie vs. 2.3</vt:lpstr>
      <vt:lpstr>Bomen in rivieren</vt:lpstr>
      <vt:lpstr>Bow River British Columbia</vt:lpstr>
      <vt:lpstr>Mud River British Columbia</vt:lpstr>
      <vt:lpstr>Yonne in Frankrijk</vt:lpstr>
      <vt:lpstr>Aisne in Frankrijk</vt:lpstr>
      <vt:lpstr>Maas in Frankrijk</vt:lpstr>
      <vt:lpstr>Geul in Zuid Limburg</vt:lpstr>
      <vt:lpstr>Gelderns Kanaal in Midden Limburg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Toepassingen</vt:lpstr>
      <vt:lpstr>Rol OBN</vt:lpstr>
      <vt:lpstr>PowerPoint-presentatie</vt:lpstr>
      <vt:lpstr>Dank voor uw aandacht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KRW optimalisatie</dc:title>
  <dc:creator>AK</dc:creator>
  <cp:lastModifiedBy>AK</cp:lastModifiedBy>
  <cp:revision>317</cp:revision>
  <dcterms:created xsi:type="dcterms:W3CDTF">2012-11-02T08:52:39Z</dcterms:created>
  <dcterms:modified xsi:type="dcterms:W3CDTF">2013-07-03T09:14:03Z</dcterms:modified>
</cp:coreProperties>
</file>